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310" r:id="rId2"/>
    <p:sldId id="314" r:id="rId3"/>
    <p:sldId id="312" r:id="rId4"/>
    <p:sldId id="318" r:id="rId5"/>
    <p:sldId id="323" r:id="rId6"/>
    <p:sldId id="313" r:id="rId7"/>
    <p:sldId id="319" r:id="rId8"/>
    <p:sldId id="315" r:id="rId9"/>
    <p:sldId id="316" r:id="rId10"/>
    <p:sldId id="320" r:id="rId11"/>
    <p:sldId id="321" r:id="rId12"/>
    <p:sldId id="309" r:id="rId13"/>
    <p:sldId id="317" r:id="rId14"/>
    <p:sldId id="322" r:id="rId15"/>
    <p:sldId id="293" r:id="rId16"/>
    <p:sldId id="256" r:id="rId17"/>
    <p:sldId id="257" r:id="rId18"/>
    <p:sldId id="258" r:id="rId19"/>
    <p:sldId id="261" r:id="rId20"/>
    <p:sldId id="264" r:id="rId21"/>
    <p:sldId id="265" r:id="rId22"/>
    <p:sldId id="266" r:id="rId23"/>
    <p:sldId id="279" r:id="rId24"/>
    <p:sldId id="280" r:id="rId25"/>
    <p:sldId id="275" r:id="rId26"/>
    <p:sldId id="281" r:id="rId27"/>
    <p:sldId id="278" r:id="rId28"/>
    <p:sldId id="269" r:id="rId29"/>
    <p:sldId id="268" r:id="rId30"/>
    <p:sldId id="284" r:id="rId31"/>
    <p:sldId id="283" r:id="rId32"/>
    <p:sldId id="282" r:id="rId33"/>
    <p:sldId id="285" r:id="rId34"/>
    <p:sldId id="290" r:id="rId35"/>
    <p:sldId id="324" r:id="rId36"/>
    <p:sldId id="270" r:id="rId37"/>
    <p:sldId id="277" r:id="rId38"/>
    <p:sldId id="286" r:id="rId39"/>
    <p:sldId id="287" r:id="rId40"/>
    <p:sldId id="288" r:id="rId41"/>
    <p:sldId id="289" r:id="rId42"/>
    <p:sldId id="271" r:id="rId43"/>
    <p:sldId id="291" r:id="rId44"/>
    <p:sldId id="292" r:id="rId45"/>
    <p:sldId id="294" r:id="rId46"/>
    <p:sldId id="295" r:id="rId47"/>
    <p:sldId id="365" r:id="rId48"/>
    <p:sldId id="296" r:id="rId49"/>
    <p:sldId id="297" r:id="rId50"/>
    <p:sldId id="300" r:id="rId51"/>
    <p:sldId id="301" r:id="rId52"/>
    <p:sldId id="298" r:id="rId53"/>
    <p:sldId id="272" r:id="rId54"/>
    <p:sldId id="303" r:id="rId55"/>
    <p:sldId id="302" r:id="rId56"/>
    <p:sldId id="273" r:id="rId57"/>
    <p:sldId id="276" r:id="rId58"/>
    <p:sldId id="274" r:id="rId59"/>
    <p:sldId id="299" r:id="rId60"/>
    <p:sldId id="305" r:id="rId61"/>
    <p:sldId id="304" r:id="rId62"/>
    <p:sldId id="306" r:id="rId63"/>
    <p:sldId id="308" r:id="rId64"/>
    <p:sldId id="325" r:id="rId65"/>
    <p:sldId id="307" r:id="rId66"/>
    <p:sldId id="326" r:id="rId67"/>
    <p:sldId id="311" r:id="rId68"/>
    <p:sldId id="366" r:id="rId69"/>
    <p:sldId id="328" r:id="rId70"/>
    <p:sldId id="327" r:id="rId71"/>
    <p:sldId id="329" r:id="rId72"/>
    <p:sldId id="330" r:id="rId73"/>
    <p:sldId id="331" r:id="rId74"/>
    <p:sldId id="332" r:id="rId75"/>
    <p:sldId id="333" r:id="rId76"/>
    <p:sldId id="334" r:id="rId77"/>
    <p:sldId id="335" r:id="rId78"/>
    <p:sldId id="336" r:id="rId79"/>
    <p:sldId id="337" r:id="rId80"/>
    <p:sldId id="339" r:id="rId81"/>
    <p:sldId id="340" r:id="rId82"/>
    <p:sldId id="341" r:id="rId83"/>
    <p:sldId id="345" r:id="rId84"/>
    <p:sldId id="346" r:id="rId85"/>
    <p:sldId id="338" r:id="rId86"/>
    <p:sldId id="342" r:id="rId87"/>
    <p:sldId id="343" r:id="rId88"/>
    <p:sldId id="344" r:id="rId89"/>
    <p:sldId id="347" r:id="rId90"/>
    <p:sldId id="348" r:id="rId91"/>
    <p:sldId id="352" r:id="rId92"/>
    <p:sldId id="355" r:id="rId93"/>
    <p:sldId id="354" r:id="rId94"/>
    <p:sldId id="353" r:id="rId95"/>
    <p:sldId id="349" r:id="rId96"/>
    <p:sldId id="350" r:id="rId97"/>
    <p:sldId id="351" r:id="rId98"/>
    <p:sldId id="356" r:id="rId99"/>
    <p:sldId id="363" r:id="rId100"/>
    <p:sldId id="364" r:id="rId101"/>
    <p:sldId id="357" r:id="rId102"/>
    <p:sldId id="358" r:id="rId103"/>
    <p:sldId id="359" r:id="rId104"/>
    <p:sldId id="360" r:id="rId105"/>
    <p:sldId id="361" r:id="rId106"/>
    <p:sldId id="362" r:id="rId10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89" autoAdjust="0"/>
    <p:restoredTop sz="79728" autoAdjust="0"/>
  </p:normalViewPr>
  <p:slideViewPr>
    <p:cSldViewPr snapToGrid="0">
      <p:cViewPr varScale="1">
        <p:scale>
          <a:sx n="127" d="100"/>
          <a:sy n="127" d="100"/>
        </p:scale>
        <p:origin x="1674"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ou\Documents\MOSbius\6a_experiments\Lab_2_current_mirrors\EX1_Current%20_Mirror_V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ou\Documents\MOSbius\6a_experiments\Lab_2_current_mirrors\EX1_Current%20_Mirror_V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ou\Documents\MOSbius\6a_experiments\current_mirrors\EX1_Current%20_Mirror_V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ou\Documents\MOSbius\6a_experiments\Lab_3_differential_pair_DC\EX2_Diff_Pair_V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dou\Documents\MOSbius\6a_experiments\differential_pair\EX2_Diff_Pair_V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ou\Documents\MOSbius\6a_experiments\differential_pair\EX2_Diff_Pair_V1.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dou\Documents\MOSbius\6a_experiments\differential_pair\EX2_Diff_Pair_V1.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dou\Documents\MOSbius\6a_experiments\Lab_3_differential_pair_DC\EX2_Diff_Pair_V1.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dou\Documents\MOSbius\6a_experiments\Lab_3_differential_pair_DC\EX2_Diff_Pair_V1.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ea"/>
                <a:ea typeface="+mj-ea"/>
                <a:cs typeface="+mn-cs"/>
              </a:defRPr>
            </a:pPr>
            <a:r>
              <a:rPr lang="en-US" altLang="zh-CN" sz="2400" b="0">
                <a:latin typeface="+mj-ea"/>
                <a:ea typeface="+mj-ea"/>
              </a:rPr>
              <a:t>IOUT-VDS</a:t>
            </a:r>
            <a:r>
              <a:rPr lang="en-US" altLang="zh-CN" sz="2400" b="0" baseline="0">
                <a:latin typeface="+mj-ea"/>
                <a:ea typeface="+mj-ea"/>
              </a:rPr>
              <a:t> for 1:1 Current Mirror</a:t>
            </a:r>
            <a:endParaRPr lang="zh-CN" altLang="en-US" sz="2400" b="0">
              <a:latin typeface="+mj-ea"/>
              <a:ea typeface="+mj-ea"/>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j-ea"/>
              <a:ea typeface="+mj-ea"/>
              <a:cs typeface="+mn-cs"/>
            </a:defRPr>
          </a:pPr>
          <a:endParaRPr lang="zh-CN"/>
        </a:p>
      </c:txPr>
    </c:title>
    <c:autoTitleDeleted val="0"/>
    <c:plotArea>
      <c:layout/>
      <c:scatterChart>
        <c:scatterStyle val="lineMarker"/>
        <c:varyColors val="0"/>
        <c:ser>
          <c:idx val="0"/>
          <c:order val="0"/>
          <c:tx>
            <c:strRef>
              <c:f>'1-1VDS200uA'!$D$1</c:f>
              <c:strCache>
                <c:ptCount val="1"/>
                <c:pt idx="0">
                  <c:v>Iout (IREF=200uA) @ Pin 20 </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'1-1VDS200uA'!$B$2:$B$18</c:f>
              <c:numCache>
                <c:formatCode>General</c:formatCode>
                <c:ptCount val="17"/>
                <c:pt idx="0">
                  <c:v>0.103158</c:v>
                </c:pt>
                <c:pt idx="1">
                  <c:v>0.20155500000000001</c:v>
                </c:pt>
                <c:pt idx="2">
                  <c:v>0.30471300000000001</c:v>
                </c:pt>
                <c:pt idx="3">
                  <c:v>0.35232400000000003</c:v>
                </c:pt>
                <c:pt idx="4">
                  <c:v>0.40311000000000002</c:v>
                </c:pt>
                <c:pt idx="5">
                  <c:v>0.50150700000000004</c:v>
                </c:pt>
                <c:pt idx="6">
                  <c:v>0.603078</c:v>
                </c:pt>
                <c:pt idx="7">
                  <c:v>0.70464899999999997</c:v>
                </c:pt>
                <c:pt idx="8">
                  <c:v>0.90461599999999998</c:v>
                </c:pt>
                <c:pt idx="9">
                  <c:v>1.10141</c:v>
                </c:pt>
                <c:pt idx="10">
                  <c:v>1.30138</c:v>
                </c:pt>
                <c:pt idx="11">
                  <c:v>1.50135</c:v>
                </c:pt>
                <c:pt idx="12">
                  <c:v>1.7013100000000001</c:v>
                </c:pt>
                <c:pt idx="13">
                  <c:v>1.9012800000000001</c:v>
                </c:pt>
                <c:pt idx="14">
                  <c:v>2.1044200000000002</c:v>
                </c:pt>
                <c:pt idx="15">
                  <c:v>2.3075700000000001</c:v>
                </c:pt>
                <c:pt idx="16">
                  <c:v>2.4011999999999998</c:v>
                </c:pt>
              </c:numCache>
            </c:numRef>
          </c:xVal>
          <c:yVal>
            <c:numRef>
              <c:f>'1-1VDS200uA'!$D$2:$D$18</c:f>
              <c:numCache>
                <c:formatCode>0.00_);[Red]\(0.00\)</c:formatCode>
                <c:ptCount val="17"/>
                <c:pt idx="0">
                  <c:v>101.14113636363636</c:v>
                </c:pt>
                <c:pt idx="1">
                  <c:v>155.245</c:v>
                </c:pt>
                <c:pt idx="2">
                  <c:v>175.55227272727274</c:v>
                </c:pt>
                <c:pt idx="3">
                  <c:v>184.10022727272724</c:v>
                </c:pt>
                <c:pt idx="4">
                  <c:v>187.70727272727274</c:v>
                </c:pt>
                <c:pt idx="5">
                  <c:v>191.31409090909094</c:v>
                </c:pt>
                <c:pt idx="6">
                  <c:v>194.92113636363635</c:v>
                </c:pt>
                <c:pt idx="7">
                  <c:v>198.52795454545452</c:v>
                </c:pt>
                <c:pt idx="8">
                  <c:v>202.13500000000002</c:v>
                </c:pt>
                <c:pt idx="9">
                  <c:v>205.74181818181819</c:v>
                </c:pt>
                <c:pt idx="10">
                  <c:v>209.3488636363636</c:v>
                </c:pt>
                <c:pt idx="11">
                  <c:v>212.9556818181818</c:v>
                </c:pt>
                <c:pt idx="12">
                  <c:v>216.56249999999997</c:v>
                </c:pt>
                <c:pt idx="13">
                  <c:v>220.16954545454547</c:v>
                </c:pt>
                <c:pt idx="14">
                  <c:v>223.77636363636367</c:v>
                </c:pt>
                <c:pt idx="15">
                  <c:v>230.99022727272725</c:v>
                </c:pt>
                <c:pt idx="16">
                  <c:v>234.59727272727272</c:v>
                </c:pt>
              </c:numCache>
            </c:numRef>
          </c:yVal>
          <c:smooth val="0"/>
          <c:extLst>
            <c:ext xmlns:c16="http://schemas.microsoft.com/office/drawing/2014/chart" uri="{C3380CC4-5D6E-409C-BE32-E72D297353CC}">
              <c16:uniqueId val="{00000000-6689-4420-BACB-B08B5F3CD158}"/>
            </c:ext>
          </c:extLst>
        </c:ser>
        <c:dLbls>
          <c:dLblPos val="t"/>
          <c:showLegendKey val="0"/>
          <c:showVal val="1"/>
          <c:showCatName val="0"/>
          <c:showSerName val="0"/>
          <c:showPercent val="0"/>
          <c:showBubbleSize val="0"/>
        </c:dLbls>
        <c:axId val="231209247"/>
        <c:axId val="231215487"/>
      </c:scatterChart>
      <c:valAx>
        <c:axId val="231209247"/>
        <c:scaling>
          <c:orientation val="minMax"/>
          <c:max val="2.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zh-CN" sz="1400"/>
                  <a:t>VDS (V)</a:t>
                </a:r>
                <a:endParaRPr lang="zh-CN" altLang="en-US" sz="1400"/>
              </a:p>
            </c:rich>
          </c:tx>
          <c:layout>
            <c:manualLayout>
              <c:xMode val="edge"/>
              <c:yMode val="edge"/>
              <c:x val="0.4932516125671722"/>
              <c:y val="0.92222222222222228"/>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31215487"/>
        <c:crosses val="autoZero"/>
        <c:crossBetween val="midCat"/>
      </c:valAx>
      <c:valAx>
        <c:axId val="231215487"/>
        <c:scaling>
          <c:orientation val="minMax"/>
          <c:min val="7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zh-CN" sz="1400"/>
                  <a:t>IOUT (uA)</a:t>
                </a:r>
                <a:endParaRPr lang="zh-CN" altLang="en-US" sz="140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231209247"/>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j-ea"/>
              <a:ea typeface="+mj-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2400"/>
              <a:t>IOUT-VDS for 1:1 Current Mirror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'1-1VDSX4_V2'!$D$1</c:f>
              <c:strCache>
                <c:ptCount val="1"/>
                <c:pt idx="0">
                  <c:v>Iout (IREF=200uA) @ Pin 20 /uA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3"/>
              <c:layout>
                <c:manualLayout>
                  <c:x val="-2.8191470894175504E-2"/>
                  <c:y val="3.046247212756110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731-4E5F-B31B-02463230CDD2}"/>
                </c:ext>
              </c:extLst>
            </c:dLbl>
            <c:dLbl>
              <c:idx val="4"/>
              <c:layout>
                <c:manualLayout>
                  <c:x val="-2.819147089417548E-2"/>
                  <c:y val="-4.61480660672700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731-4E5F-B31B-02463230CDD2}"/>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'1-1VDSX4_V2'!$B$2:$B$18</c:f>
              <c:numCache>
                <c:formatCode>General</c:formatCode>
                <c:ptCount val="17"/>
                <c:pt idx="0">
                  <c:v>0.103158</c:v>
                </c:pt>
                <c:pt idx="1">
                  <c:v>0.20155500000000001</c:v>
                </c:pt>
                <c:pt idx="2">
                  <c:v>0.30471300000000001</c:v>
                </c:pt>
                <c:pt idx="3">
                  <c:v>0.35232400000000003</c:v>
                </c:pt>
                <c:pt idx="4">
                  <c:v>0.40311000000000002</c:v>
                </c:pt>
                <c:pt idx="5">
                  <c:v>0.50150700000000004</c:v>
                </c:pt>
                <c:pt idx="6">
                  <c:v>0.603078</c:v>
                </c:pt>
                <c:pt idx="7">
                  <c:v>0.70464899999999997</c:v>
                </c:pt>
                <c:pt idx="8">
                  <c:v>0.90461599999999998</c:v>
                </c:pt>
                <c:pt idx="9">
                  <c:v>1.10141</c:v>
                </c:pt>
                <c:pt idx="10">
                  <c:v>1.30138</c:v>
                </c:pt>
                <c:pt idx="11">
                  <c:v>1.50135</c:v>
                </c:pt>
                <c:pt idx="12">
                  <c:v>1.7013100000000001</c:v>
                </c:pt>
                <c:pt idx="13">
                  <c:v>1.9012800000000001</c:v>
                </c:pt>
                <c:pt idx="14">
                  <c:v>2.1044200000000002</c:v>
                </c:pt>
                <c:pt idx="15">
                  <c:v>2.3075700000000001</c:v>
                </c:pt>
                <c:pt idx="16">
                  <c:v>2.4011999999999998</c:v>
                </c:pt>
              </c:numCache>
            </c:numRef>
          </c:xVal>
          <c:yVal>
            <c:numRef>
              <c:f>'1-1VDSX4_V2'!$D$2:$D$18</c:f>
              <c:numCache>
                <c:formatCode>0.00_);[Red]\(0.00\)</c:formatCode>
                <c:ptCount val="17"/>
                <c:pt idx="0">
                  <c:v>107.45127659574467</c:v>
                </c:pt>
                <c:pt idx="1">
                  <c:v>158.10170212765959</c:v>
                </c:pt>
                <c:pt idx="2">
                  <c:v>177.11276595744678</c:v>
                </c:pt>
                <c:pt idx="3">
                  <c:v>185.11510638297872</c:v>
                </c:pt>
                <c:pt idx="4">
                  <c:v>188.49191489361704</c:v>
                </c:pt>
                <c:pt idx="5">
                  <c:v>191.86851063829789</c:v>
                </c:pt>
                <c:pt idx="6">
                  <c:v>195.24531914893615</c:v>
                </c:pt>
                <c:pt idx="7">
                  <c:v>198.621914893617</c:v>
                </c:pt>
                <c:pt idx="8">
                  <c:v>201.99872340425532</c:v>
                </c:pt>
                <c:pt idx="9">
                  <c:v>205.37531914893617</c:v>
                </c:pt>
                <c:pt idx="10">
                  <c:v>208.75212765957446</c:v>
                </c:pt>
                <c:pt idx="11">
                  <c:v>212.12872340425531</c:v>
                </c:pt>
                <c:pt idx="12">
                  <c:v>215.50531914893617</c:v>
                </c:pt>
                <c:pt idx="13">
                  <c:v>218.88212765957445</c:v>
                </c:pt>
                <c:pt idx="14">
                  <c:v>222.25872340425533</c:v>
                </c:pt>
                <c:pt idx="15">
                  <c:v>229.01212765957447</c:v>
                </c:pt>
                <c:pt idx="16">
                  <c:v>232.38893617021276</c:v>
                </c:pt>
              </c:numCache>
            </c:numRef>
          </c:yVal>
          <c:smooth val="0"/>
          <c:extLst>
            <c:ext xmlns:c16="http://schemas.microsoft.com/office/drawing/2014/chart" uri="{C3380CC4-5D6E-409C-BE32-E72D297353CC}">
              <c16:uniqueId val="{00000002-D731-4E5F-B31B-02463230CDD2}"/>
            </c:ext>
          </c:extLst>
        </c:ser>
        <c:ser>
          <c:idx val="1"/>
          <c:order val="1"/>
          <c:tx>
            <c:strRef>
              <c:f>'1-1VDSX4_V2'!$D$24</c:f>
              <c:strCache>
                <c:ptCount val="1"/>
                <c:pt idx="0">
                  <c:v>Iout (IREF=800uA) @ Pin 20 /uA</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'1-1VDSX4_V2'!$B$25:$B$40</c:f>
              <c:numCache>
                <c:formatCode>General</c:formatCode>
                <c:ptCount val="16"/>
                <c:pt idx="0">
                  <c:v>0.103158</c:v>
                </c:pt>
                <c:pt idx="1">
                  <c:v>0.20314199999999999</c:v>
                </c:pt>
                <c:pt idx="2">
                  <c:v>0.301539</c:v>
                </c:pt>
                <c:pt idx="3">
                  <c:v>0.40152300000000002</c:v>
                </c:pt>
                <c:pt idx="4">
                  <c:v>0.50150700000000004</c:v>
                </c:pt>
                <c:pt idx="5">
                  <c:v>0.60625200000000001</c:v>
                </c:pt>
                <c:pt idx="6">
                  <c:v>0.70147400000000004</c:v>
                </c:pt>
                <c:pt idx="7">
                  <c:v>0.80463200000000001</c:v>
                </c:pt>
                <c:pt idx="8">
                  <c:v>0.90302899999999997</c:v>
                </c:pt>
                <c:pt idx="9">
                  <c:v>1.00301</c:v>
                </c:pt>
                <c:pt idx="10">
                  <c:v>1.103</c:v>
                </c:pt>
                <c:pt idx="11">
                  <c:v>1.30138</c:v>
                </c:pt>
                <c:pt idx="12">
                  <c:v>1.5029300000000001</c:v>
                </c:pt>
                <c:pt idx="13">
                  <c:v>1.7029000000000001</c:v>
                </c:pt>
                <c:pt idx="14">
                  <c:v>1.90604</c:v>
                </c:pt>
                <c:pt idx="15">
                  <c:v>2.0107900000000001</c:v>
                </c:pt>
              </c:numCache>
            </c:numRef>
          </c:xVal>
          <c:yVal>
            <c:numRef>
              <c:f>'1-1VDSX4_V2'!$D$25:$D$40</c:f>
              <c:numCache>
                <c:formatCode>0.00_ </c:formatCode>
                <c:ptCount val="16"/>
                <c:pt idx="0">
                  <c:v>203.10978723404256</c:v>
                </c:pt>
                <c:pt idx="1">
                  <c:v>388.8276595744681</c:v>
                </c:pt>
                <c:pt idx="2">
                  <c:v>527.27234042553187</c:v>
                </c:pt>
                <c:pt idx="3">
                  <c:v>631.95106382978736</c:v>
                </c:pt>
                <c:pt idx="4">
                  <c:v>699.48297872340424</c:v>
                </c:pt>
                <c:pt idx="5">
                  <c:v>743.38085106382982</c:v>
                </c:pt>
                <c:pt idx="6">
                  <c:v>760.26382978723416</c:v>
                </c:pt>
                <c:pt idx="7">
                  <c:v>777.14893617021278</c:v>
                </c:pt>
                <c:pt idx="8">
                  <c:v>780.52553191489358</c:v>
                </c:pt>
                <c:pt idx="9">
                  <c:v>790.6553191489362</c:v>
                </c:pt>
                <c:pt idx="10">
                  <c:v>797.40851063829791</c:v>
                </c:pt>
                <c:pt idx="11">
                  <c:v>807.53829787234054</c:v>
                </c:pt>
                <c:pt idx="12">
                  <c:v>814.29148936170213</c:v>
                </c:pt>
                <c:pt idx="13">
                  <c:v>821.04468085106384</c:v>
                </c:pt>
                <c:pt idx="14">
                  <c:v>831.17446808510635</c:v>
                </c:pt>
                <c:pt idx="15">
                  <c:v>836.30851063829778</c:v>
                </c:pt>
              </c:numCache>
            </c:numRef>
          </c:yVal>
          <c:smooth val="0"/>
          <c:extLst>
            <c:ext xmlns:c16="http://schemas.microsoft.com/office/drawing/2014/chart" uri="{C3380CC4-5D6E-409C-BE32-E72D297353CC}">
              <c16:uniqueId val="{00000003-D731-4E5F-B31B-02463230CDD2}"/>
            </c:ext>
          </c:extLst>
        </c:ser>
        <c:dLbls>
          <c:dLblPos val="t"/>
          <c:showLegendKey val="0"/>
          <c:showVal val="1"/>
          <c:showCatName val="0"/>
          <c:showSerName val="0"/>
          <c:showPercent val="0"/>
          <c:showBubbleSize val="0"/>
        </c:dLbls>
        <c:axId val="191306192"/>
        <c:axId val="191305712"/>
        <c:extLst>
          <c:ext xmlns:c15="http://schemas.microsoft.com/office/drawing/2012/chart" uri="{02D57815-91ED-43cb-92C2-25804820EDAC}">
            <c15:filteredScatterSeries>
              <c15:ser>
                <c:idx val="2"/>
                <c:order val="2"/>
                <c:tx>
                  <c:strRef>
                    <c:extLst>
                      <c:ext uri="{02D57815-91ED-43cb-92C2-25804820EDAC}">
                        <c15:formulaRef>
                          <c15:sqref>'1-1VDSX4_V2'!$E$1</c15:sqref>
                        </c15:formulaRef>
                      </c:ext>
                    </c:extLst>
                    <c:strCache>
                      <c:ptCount val="1"/>
                      <c:pt idx="0">
                        <c:v>IREF=200uA @ Pin 19</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extLst>
                      <c:ext uri="{02D57815-91ED-43cb-92C2-25804820EDAC}">
                        <c15:formulaRef>
                          <c15:sqref>'1-1VDSX4_V2'!$E$2:$E$18</c15:sqref>
                        </c15:formulaRef>
                      </c:ext>
                    </c:extLst>
                    <c:numCache>
                      <c:formatCode>General</c:formatCode>
                      <c:ptCount val="17"/>
                      <c:pt idx="0">
                        <c:v>200</c:v>
                      </c:pt>
                      <c:pt idx="1">
                        <c:v>200</c:v>
                      </c:pt>
                      <c:pt idx="2">
                        <c:v>200</c:v>
                      </c:pt>
                      <c:pt idx="3">
                        <c:v>200</c:v>
                      </c:pt>
                      <c:pt idx="4">
                        <c:v>200</c:v>
                      </c:pt>
                      <c:pt idx="5">
                        <c:v>200</c:v>
                      </c:pt>
                      <c:pt idx="6">
                        <c:v>200</c:v>
                      </c:pt>
                      <c:pt idx="7">
                        <c:v>200</c:v>
                      </c:pt>
                      <c:pt idx="8">
                        <c:v>200</c:v>
                      </c:pt>
                      <c:pt idx="9">
                        <c:v>200</c:v>
                      </c:pt>
                      <c:pt idx="10">
                        <c:v>200</c:v>
                      </c:pt>
                      <c:pt idx="11">
                        <c:v>200</c:v>
                      </c:pt>
                      <c:pt idx="12">
                        <c:v>200</c:v>
                      </c:pt>
                      <c:pt idx="13">
                        <c:v>200</c:v>
                      </c:pt>
                      <c:pt idx="14">
                        <c:v>200</c:v>
                      </c:pt>
                      <c:pt idx="15">
                        <c:v>200</c:v>
                      </c:pt>
                      <c:pt idx="16">
                        <c:v>200</c:v>
                      </c:pt>
                    </c:numCache>
                  </c:numRef>
                </c:xVal>
                <c:yVal>
                  <c:numRef>
                    <c:extLst>
                      <c:ext uri="{02D57815-91ED-43cb-92C2-25804820EDAC}">
                        <c15:formulaRef>
                          <c15:sqref>'1-1VDSX4_V2'!$B$2:$B$18</c15:sqref>
                        </c15:formulaRef>
                      </c:ext>
                    </c:extLst>
                    <c:numCache>
                      <c:formatCode>General</c:formatCode>
                      <c:ptCount val="17"/>
                      <c:pt idx="0">
                        <c:v>0.103158</c:v>
                      </c:pt>
                      <c:pt idx="1">
                        <c:v>0.20155500000000001</c:v>
                      </c:pt>
                      <c:pt idx="2">
                        <c:v>0.30471300000000001</c:v>
                      </c:pt>
                      <c:pt idx="3">
                        <c:v>0.35232400000000003</c:v>
                      </c:pt>
                      <c:pt idx="4">
                        <c:v>0.40311000000000002</c:v>
                      </c:pt>
                      <c:pt idx="5">
                        <c:v>0.50150700000000004</c:v>
                      </c:pt>
                      <c:pt idx="6">
                        <c:v>0.603078</c:v>
                      </c:pt>
                      <c:pt idx="7">
                        <c:v>0.70464899999999997</c:v>
                      </c:pt>
                      <c:pt idx="8">
                        <c:v>0.90461599999999998</c:v>
                      </c:pt>
                      <c:pt idx="9">
                        <c:v>1.10141</c:v>
                      </c:pt>
                      <c:pt idx="10">
                        <c:v>1.30138</c:v>
                      </c:pt>
                      <c:pt idx="11">
                        <c:v>1.50135</c:v>
                      </c:pt>
                      <c:pt idx="12">
                        <c:v>1.7013100000000001</c:v>
                      </c:pt>
                      <c:pt idx="13">
                        <c:v>1.9012800000000001</c:v>
                      </c:pt>
                      <c:pt idx="14">
                        <c:v>2.1044200000000002</c:v>
                      </c:pt>
                      <c:pt idx="15">
                        <c:v>2.3075700000000001</c:v>
                      </c:pt>
                      <c:pt idx="16">
                        <c:v>2.4011999999999998</c:v>
                      </c:pt>
                    </c:numCache>
                  </c:numRef>
                </c:yVal>
                <c:smooth val="0"/>
                <c:extLst>
                  <c:ext xmlns:c16="http://schemas.microsoft.com/office/drawing/2014/chart" uri="{C3380CC4-5D6E-409C-BE32-E72D297353CC}">
                    <c16:uniqueId val="{00000004-D731-4E5F-B31B-02463230CDD2}"/>
                  </c:ext>
                </c:extLst>
              </c15:ser>
            </c15:filteredScatterSeries>
            <c15:filteredScatterSeries>
              <c15:ser>
                <c:idx val="3"/>
                <c:order val="3"/>
                <c:tx>
                  <c:strRef>
                    <c:extLst xmlns:c15="http://schemas.microsoft.com/office/drawing/2012/chart">
                      <c:ext xmlns:c15="http://schemas.microsoft.com/office/drawing/2012/chart" uri="{02D57815-91ED-43cb-92C2-25804820EDAC}">
                        <c15:formulaRef>
                          <c15:sqref>'1-1VDSX4_V2'!$E$24</c15:sqref>
                        </c15:formulaRef>
                      </c:ext>
                    </c:extLst>
                    <c:strCache>
                      <c:ptCount val="1"/>
                      <c:pt idx="0">
                        <c:v>IREF=800uA @ Pin 19 </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extLst xmlns:c15="http://schemas.microsoft.com/office/drawing/2012/chart">
                      <c:ext xmlns:c15="http://schemas.microsoft.com/office/drawing/2012/chart" uri="{02D57815-91ED-43cb-92C2-25804820EDAC}">
                        <c15:formulaRef>
                          <c15:sqref>'1-1VDSX4_V2'!$E$25:$E$40</c15:sqref>
                        </c15:formulaRef>
                      </c:ext>
                    </c:extLst>
                    <c:numCache>
                      <c:formatCode>General</c:formatCode>
                      <c:ptCount val="16"/>
                      <c:pt idx="0">
                        <c:v>800</c:v>
                      </c:pt>
                      <c:pt idx="1">
                        <c:v>800</c:v>
                      </c:pt>
                      <c:pt idx="2">
                        <c:v>800</c:v>
                      </c:pt>
                      <c:pt idx="3">
                        <c:v>800</c:v>
                      </c:pt>
                      <c:pt idx="4">
                        <c:v>800</c:v>
                      </c:pt>
                      <c:pt idx="5">
                        <c:v>800</c:v>
                      </c:pt>
                      <c:pt idx="6">
                        <c:v>800</c:v>
                      </c:pt>
                      <c:pt idx="7">
                        <c:v>800</c:v>
                      </c:pt>
                      <c:pt idx="8">
                        <c:v>800</c:v>
                      </c:pt>
                      <c:pt idx="9">
                        <c:v>800</c:v>
                      </c:pt>
                      <c:pt idx="10">
                        <c:v>800</c:v>
                      </c:pt>
                      <c:pt idx="11">
                        <c:v>800</c:v>
                      </c:pt>
                      <c:pt idx="12">
                        <c:v>800</c:v>
                      </c:pt>
                      <c:pt idx="13">
                        <c:v>800</c:v>
                      </c:pt>
                      <c:pt idx="14">
                        <c:v>800</c:v>
                      </c:pt>
                      <c:pt idx="15">
                        <c:v>800</c:v>
                      </c:pt>
                    </c:numCache>
                  </c:numRef>
                </c:xVal>
                <c:yVal>
                  <c:numRef>
                    <c:extLst xmlns:c15="http://schemas.microsoft.com/office/drawing/2012/chart">
                      <c:ext xmlns:c15="http://schemas.microsoft.com/office/drawing/2012/chart" uri="{02D57815-91ED-43cb-92C2-25804820EDAC}">
                        <c15:formulaRef>
                          <c15:sqref>'1-1VDSX4_V2'!$B$25:$B$40</c15:sqref>
                        </c15:formulaRef>
                      </c:ext>
                    </c:extLst>
                    <c:numCache>
                      <c:formatCode>General</c:formatCode>
                      <c:ptCount val="16"/>
                      <c:pt idx="0">
                        <c:v>0.103158</c:v>
                      </c:pt>
                      <c:pt idx="1">
                        <c:v>0.20314199999999999</c:v>
                      </c:pt>
                      <c:pt idx="2">
                        <c:v>0.301539</c:v>
                      </c:pt>
                      <c:pt idx="3">
                        <c:v>0.40152300000000002</c:v>
                      </c:pt>
                      <c:pt idx="4">
                        <c:v>0.50150700000000004</c:v>
                      </c:pt>
                      <c:pt idx="5">
                        <c:v>0.60625200000000001</c:v>
                      </c:pt>
                      <c:pt idx="6">
                        <c:v>0.70147400000000004</c:v>
                      </c:pt>
                      <c:pt idx="7">
                        <c:v>0.80463200000000001</c:v>
                      </c:pt>
                      <c:pt idx="8">
                        <c:v>0.90302899999999997</c:v>
                      </c:pt>
                      <c:pt idx="9">
                        <c:v>1.00301</c:v>
                      </c:pt>
                      <c:pt idx="10">
                        <c:v>1.103</c:v>
                      </c:pt>
                      <c:pt idx="11">
                        <c:v>1.30138</c:v>
                      </c:pt>
                      <c:pt idx="12">
                        <c:v>1.5029300000000001</c:v>
                      </c:pt>
                      <c:pt idx="13">
                        <c:v>1.7029000000000001</c:v>
                      </c:pt>
                      <c:pt idx="14">
                        <c:v>1.90604</c:v>
                      </c:pt>
                      <c:pt idx="15">
                        <c:v>2.0107900000000001</c:v>
                      </c:pt>
                    </c:numCache>
                  </c:numRef>
                </c:yVal>
                <c:smooth val="0"/>
                <c:extLst xmlns:c15="http://schemas.microsoft.com/office/drawing/2012/chart">
                  <c:ext xmlns:c16="http://schemas.microsoft.com/office/drawing/2014/chart" uri="{C3380CC4-5D6E-409C-BE32-E72D297353CC}">
                    <c16:uniqueId val="{00000005-D731-4E5F-B31B-02463230CDD2}"/>
                  </c:ext>
                </c:extLst>
              </c15:ser>
            </c15:filteredScatterSeries>
          </c:ext>
        </c:extLst>
      </c:scatterChart>
      <c:valAx>
        <c:axId val="191306192"/>
        <c:scaling>
          <c:orientation val="minMax"/>
          <c:max val="2.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ltLang="zh-CN" sz="1400" b="0" i="0" u="none" strike="noStrike" kern="1200" baseline="0">
                    <a:solidFill>
                      <a:sysClr val="windowText" lastClr="000000">
                        <a:lumMod val="65000"/>
                        <a:lumOff val="35000"/>
                      </a:sysClr>
                    </a:solidFill>
                  </a:rPr>
                  <a:t>VDS (V)</a:t>
                </a:r>
                <a:endParaRPr lang="zh-CN" altLang="en-US" sz="1400" b="0" i="0" u="none" strike="noStrike" kern="1200" baseline="0">
                  <a:solidFill>
                    <a:sysClr val="windowText" lastClr="000000">
                      <a:lumMod val="65000"/>
                      <a:lumOff val="35000"/>
                    </a:sysClr>
                  </a:solidFill>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91305712"/>
        <c:crosses val="autoZero"/>
        <c:crossBetween val="midCat"/>
      </c:valAx>
      <c:valAx>
        <c:axId val="1913057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400" b="0" i="0" u="none" strike="noStrike" kern="1200" baseline="0">
                    <a:solidFill>
                      <a:sysClr val="windowText" lastClr="000000">
                        <a:lumMod val="65000"/>
                        <a:lumOff val="35000"/>
                      </a:sysClr>
                    </a:solidFill>
                  </a:rPr>
                  <a:t>IOUT (uA)</a:t>
                </a:r>
                <a:endParaRPr lang="zh-CN" altLang="en-US" sz="1400" b="0" i="0" u="none" strike="noStrike" kern="1200" baseline="0">
                  <a:solidFill>
                    <a:sysClr val="windowText" lastClr="000000">
                      <a:lumMod val="65000"/>
                      <a:lumOff val="35000"/>
                    </a:sys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19130619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dirty="0"/>
              <a:t>1:1 1:2 1:4 and 1:8 </a:t>
            </a:r>
            <a:r>
              <a:rPr lang="en-US" altLang="zh-CN" sz="2000" dirty="0"/>
              <a:t>IOUT-VDS </a:t>
            </a:r>
            <a:r>
              <a:rPr lang="en-US" sz="2000" dirty="0"/>
              <a:t>with IREF~300uA</a:t>
            </a:r>
            <a:endParaRPr lang="zh-CN"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'1-XCurrent'!$D$1</c:f>
              <c:strCache>
                <c:ptCount val="1"/>
                <c:pt idx="0">
                  <c:v>Iout @ Pin 20 /uA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'1-XCurrent'!$B$2:$B$23</c:f>
              <c:numCache>
                <c:formatCode>General</c:formatCode>
                <c:ptCount val="22"/>
                <c:pt idx="0">
                  <c:v>0.102592</c:v>
                </c:pt>
                <c:pt idx="1">
                  <c:v>0.201707</c:v>
                </c:pt>
                <c:pt idx="2">
                  <c:v>0.30256</c:v>
                </c:pt>
                <c:pt idx="3">
                  <c:v>0.40515200000000001</c:v>
                </c:pt>
                <c:pt idx="4">
                  <c:v>0.50078900000000004</c:v>
                </c:pt>
                <c:pt idx="5">
                  <c:v>0.60685900000000004</c:v>
                </c:pt>
                <c:pt idx="6">
                  <c:v>0.70249600000000001</c:v>
                </c:pt>
                <c:pt idx="7">
                  <c:v>0.80508800000000003</c:v>
                </c:pt>
                <c:pt idx="8">
                  <c:v>0.900725</c:v>
                </c:pt>
                <c:pt idx="9">
                  <c:v>1.0015799999999999</c:v>
                </c:pt>
                <c:pt idx="10">
                  <c:v>1.1059099999999999</c:v>
                </c:pt>
                <c:pt idx="11">
                  <c:v>1.2119800000000001</c:v>
                </c:pt>
                <c:pt idx="12">
                  <c:v>1.30762</c:v>
                </c:pt>
                <c:pt idx="13">
                  <c:v>1.40151</c:v>
                </c:pt>
                <c:pt idx="14">
                  <c:v>1.5006299999999999</c:v>
                </c:pt>
                <c:pt idx="15">
                  <c:v>1.60148</c:v>
                </c:pt>
                <c:pt idx="16">
                  <c:v>1.70581</c:v>
                </c:pt>
                <c:pt idx="17">
                  <c:v>1.80145</c:v>
                </c:pt>
                <c:pt idx="18">
                  <c:v>2.00142</c:v>
                </c:pt>
                <c:pt idx="19">
                  <c:v>2.20486</c:v>
                </c:pt>
                <c:pt idx="20">
                  <c:v>2.40483</c:v>
                </c:pt>
                <c:pt idx="21">
                  <c:v>2.5022099999999998</c:v>
                </c:pt>
              </c:numCache>
            </c:numRef>
          </c:xVal>
          <c:yVal>
            <c:numRef>
              <c:f>'1-XCurrent'!$D$2:$D$23</c:f>
              <c:numCache>
                <c:formatCode>0.00_);[Red]\(0.00\)</c:formatCode>
                <c:ptCount val="22"/>
                <c:pt idx="0">
                  <c:v>118.9583153347732</c:v>
                </c:pt>
                <c:pt idx="1">
                  <c:v>201.95745140388769</c:v>
                </c:pt>
                <c:pt idx="2">
                  <c:v>249.65442764578839</c:v>
                </c:pt>
                <c:pt idx="3">
                  <c:v>269.183585313175</c:v>
                </c:pt>
                <c:pt idx="4">
                  <c:v>277.82073434125272</c:v>
                </c:pt>
                <c:pt idx="5">
                  <c:v>282.70410367170632</c:v>
                </c:pt>
                <c:pt idx="6">
                  <c:v>286.08423326133908</c:v>
                </c:pt>
                <c:pt idx="7">
                  <c:v>289.0885529157668</c:v>
                </c:pt>
                <c:pt idx="8">
                  <c:v>290.96544276457882</c:v>
                </c:pt>
                <c:pt idx="9">
                  <c:v>292.84233261339097</c:v>
                </c:pt>
                <c:pt idx="10">
                  <c:v>295.09719222462206</c:v>
                </c:pt>
                <c:pt idx="11">
                  <c:v>296.9740820734342</c:v>
                </c:pt>
                <c:pt idx="12">
                  <c:v>299.22894168466524</c:v>
                </c:pt>
                <c:pt idx="13">
                  <c:v>300.73002159827217</c:v>
                </c:pt>
                <c:pt idx="14">
                  <c:v>301.85745140388775</c:v>
                </c:pt>
                <c:pt idx="15">
                  <c:v>302.98272138228947</c:v>
                </c:pt>
                <c:pt idx="16">
                  <c:v>304.86177105831536</c:v>
                </c:pt>
                <c:pt idx="17">
                  <c:v>306.36285097192223</c:v>
                </c:pt>
                <c:pt idx="18">
                  <c:v>308.61771058315338</c:v>
                </c:pt>
                <c:pt idx="19">
                  <c:v>311.62203023758099</c:v>
                </c:pt>
                <c:pt idx="20">
                  <c:v>313.87473002159828</c:v>
                </c:pt>
                <c:pt idx="21">
                  <c:v>315.00215982721386</c:v>
                </c:pt>
              </c:numCache>
            </c:numRef>
          </c:yVal>
          <c:smooth val="0"/>
          <c:extLst>
            <c:ext xmlns:c16="http://schemas.microsoft.com/office/drawing/2014/chart" uri="{C3380CC4-5D6E-409C-BE32-E72D297353CC}">
              <c16:uniqueId val="{00000000-2C9B-49E1-8D80-7739AD871944}"/>
            </c:ext>
          </c:extLst>
        </c:ser>
        <c:ser>
          <c:idx val="1"/>
          <c:order val="1"/>
          <c:tx>
            <c:strRef>
              <c:f>'1-XCurrent'!$E$1</c:f>
              <c:strCache>
                <c:ptCount val="1"/>
                <c:pt idx="0">
                  <c:v>IREF=296uA @ Pin 19 /uA</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'1-XCurrent'!$B$2:$B$23</c:f>
              <c:numCache>
                <c:formatCode>General</c:formatCode>
                <c:ptCount val="22"/>
                <c:pt idx="0">
                  <c:v>0.102592</c:v>
                </c:pt>
                <c:pt idx="1">
                  <c:v>0.201707</c:v>
                </c:pt>
                <c:pt idx="2">
                  <c:v>0.30256</c:v>
                </c:pt>
                <c:pt idx="3">
                  <c:v>0.40515200000000001</c:v>
                </c:pt>
                <c:pt idx="4">
                  <c:v>0.50078900000000004</c:v>
                </c:pt>
                <c:pt idx="5">
                  <c:v>0.60685900000000004</c:v>
                </c:pt>
                <c:pt idx="6">
                  <c:v>0.70249600000000001</c:v>
                </c:pt>
                <c:pt idx="7">
                  <c:v>0.80508800000000003</c:v>
                </c:pt>
                <c:pt idx="8">
                  <c:v>0.900725</c:v>
                </c:pt>
                <c:pt idx="9">
                  <c:v>1.0015799999999999</c:v>
                </c:pt>
                <c:pt idx="10">
                  <c:v>1.1059099999999999</c:v>
                </c:pt>
                <c:pt idx="11">
                  <c:v>1.2119800000000001</c:v>
                </c:pt>
                <c:pt idx="12">
                  <c:v>1.30762</c:v>
                </c:pt>
                <c:pt idx="13">
                  <c:v>1.40151</c:v>
                </c:pt>
                <c:pt idx="14">
                  <c:v>1.5006299999999999</c:v>
                </c:pt>
                <c:pt idx="15">
                  <c:v>1.60148</c:v>
                </c:pt>
                <c:pt idx="16">
                  <c:v>1.70581</c:v>
                </c:pt>
                <c:pt idx="17">
                  <c:v>1.80145</c:v>
                </c:pt>
                <c:pt idx="18">
                  <c:v>2.00142</c:v>
                </c:pt>
                <c:pt idx="19">
                  <c:v>2.20486</c:v>
                </c:pt>
                <c:pt idx="20">
                  <c:v>2.40483</c:v>
                </c:pt>
                <c:pt idx="21">
                  <c:v>2.5022099999999998</c:v>
                </c:pt>
              </c:numCache>
            </c:numRef>
          </c:xVal>
          <c:yVal>
            <c:numRef>
              <c:f>'1-XCurrent'!$E$2:$E$23</c:f>
              <c:numCache>
                <c:formatCode>General</c:formatCode>
                <c:ptCount val="22"/>
                <c:pt idx="0">
                  <c:v>296</c:v>
                </c:pt>
                <c:pt idx="1">
                  <c:v>296</c:v>
                </c:pt>
                <c:pt idx="2">
                  <c:v>296</c:v>
                </c:pt>
                <c:pt idx="3">
                  <c:v>296</c:v>
                </c:pt>
                <c:pt idx="4">
                  <c:v>296</c:v>
                </c:pt>
                <c:pt idx="5">
                  <c:v>296</c:v>
                </c:pt>
                <c:pt idx="6">
                  <c:v>296</c:v>
                </c:pt>
                <c:pt idx="7">
                  <c:v>296</c:v>
                </c:pt>
                <c:pt idx="8">
                  <c:v>296</c:v>
                </c:pt>
                <c:pt idx="9">
                  <c:v>296</c:v>
                </c:pt>
                <c:pt idx="10">
                  <c:v>296</c:v>
                </c:pt>
                <c:pt idx="11">
                  <c:v>296</c:v>
                </c:pt>
                <c:pt idx="12">
                  <c:v>296</c:v>
                </c:pt>
                <c:pt idx="13">
                  <c:v>296</c:v>
                </c:pt>
                <c:pt idx="14">
                  <c:v>296</c:v>
                </c:pt>
                <c:pt idx="15">
                  <c:v>296</c:v>
                </c:pt>
                <c:pt idx="16">
                  <c:v>296</c:v>
                </c:pt>
                <c:pt idx="17">
                  <c:v>296</c:v>
                </c:pt>
                <c:pt idx="18">
                  <c:v>296</c:v>
                </c:pt>
                <c:pt idx="19">
                  <c:v>296</c:v>
                </c:pt>
                <c:pt idx="20">
                  <c:v>296</c:v>
                </c:pt>
                <c:pt idx="21">
                  <c:v>296</c:v>
                </c:pt>
              </c:numCache>
            </c:numRef>
          </c:yVal>
          <c:smooth val="0"/>
          <c:extLst>
            <c:ext xmlns:c16="http://schemas.microsoft.com/office/drawing/2014/chart" uri="{C3380CC4-5D6E-409C-BE32-E72D297353CC}">
              <c16:uniqueId val="{00000001-2C9B-49E1-8D80-7739AD871944}"/>
            </c:ext>
          </c:extLst>
        </c:ser>
        <c:ser>
          <c:idx val="2"/>
          <c:order val="2"/>
          <c:tx>
            <c:strRef>
              <c:f>'1-XCurrent'!$D$28</c:f>
              <c:strCache>
                <c:ptCount val="1"/>
                <c:pt idx="0">
                  <c:v>Iout @ Pin 21 /uA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'1-XCurrent'!$B$29:$B$46</c:f>
              <c:numCache>
                <c:formatCode>General</c:formatCode>
                <c:ptCount val="18"/>
                <c:pt idx="0">
                  <c:v>0.100853</c:v>
                </c:pt>
                <c:pt idx="1">
                  <c:v>0.201707</c:v>
                </c:pt>
                <c:pt idx="2">
                  <c:v>0.30082100000000001</c:v>
                </c:pt>
                <c:pt idx="3">
                  <c:v>0.401675</c:v>
                </c:pt>
                <c:pt idx="4">
                  <c:v>0.50252799999999997</c:v>
                </c:pt>
                <c:pt idx="5">
                  <c:v>0.60685900000000004</c:v>
                </c:pt>
                <c:pt idx="6">
                  <c:v>0.70075699999999996</c:v>
                </c:pt>
                <c:pt idx="7">
                  <c:v>0.80856600000000001</c:v>
                </c:pt>
                <c:pt idx="8">
                  <c:v>0.905941</c:v>
                </c:pt>
                <c:pt idx="9">
                  <c:v>1.0067900000000001</c:v>
                </c:pt>
                <c:pt idx="10">
                  <c:v>1.1041700000000001</c:v>
                </c:pt>
                <c:pt idx="11">
                  <c:v>1.2032799999999999</c:v>
                </c:pt>
                <c:pt idx="12">
                  <c:v>1.3041400000000001</c:v>
                </c:pt>
                <c:pt idx="13">
                  <c:v>1.40151</c:v>
                </c:pt>
                <c:pt idx="14">
                  <c:v>1.6049599999999999</c:v>
                </c:pt>
                <c:pt idx="15">
                  <c:v>1.8031900000000001</c:v>
                </c:pt>
                <c:pt idx="16">
                  <c:v>2.0066299999999999</c:v>
                </c:pt>
                <c:pt idx="17">
                  <c:v>2.10053</c:v>
                </c:pt>
              </c:numCache>
            </c:numRef>
          </c:xVal>
          <c:yVal>
            <c:numRef>
              <c:f>'1-XCurrent'!$D$29:$D$46</c:f>
              <c:numCache>
                <c:formatCode>0.00_);[Red]\(0.00\)</c:formatCode>
                <c:ptCount val="18"/>
                <c:pt idx="0">
                  <c:v>234.86388888888885</c:v>
                </c:pt>
                <c:pt idx="1">
                  <c:v>400.69861111111112</c:v>
                </c:pt>
                <c:pt idx="2">
                  <c:v>488.44444444444446</c:v>
                </c:pt>
                <c:pt idx="3">
                  <c:v>532.72222222222229</c:v>
                </c:pt>
                <c:pt idx="4">
                  <c:v>550.43518518518522</c:v>
                </c:pt>
                <c:pt idx="5">
                  <c:v>560.09259259259261</c:v>
                </c:pt>
                <c:pt idx="6">
                  <c:v>567.33796296296305</c:v>
                </c:pt>
                <c:pt idx="7">
                  <c:v>572.16666666666663</c:v>
                </c:pt>
                <c:pt idx="8">
                  <c:v>576.19444444444446</c:v>
                </c:pt>
                <c:pt idx="9">
                  <c:v>581.02314814814827</c:v>
                </c:pt>
                <c:pt idx="10">
                  <c:v>584.24537037037044</c:v>
                </c:pt>
                <c:pt idx="11">
                  <c:v>589.07407407407413</c:v>
                </c:pt>
                <c:pt idx="12">
                  <c:v>593.09722222222229</c:v>
                </c:pt>
                <c:pt idx="13">
                  <c:v>597.125</c:v>
                </c:pt>
                <c:pt idx="14">
                  <c:v>603.56481481481478</c:v>
                </c:pt>
                <c:pt idx="15">
                  <c:v>605.98148148148152</c:v>
                </c:pt>
                <c:pt idx="16">
                  <c:v>610.00462962962968</c:v>
                </c:pt>
                <c:pt idx="17">
                  <c:v>613.22685185185185</c:v>
                </c:pt>
              </c:numCache>
            </c:numRef>
          </c:yVal>
          <c:smooth val="0"/>
          <c:extLst>
            <c:ext xmlns:c16="http://schemas.microsoft.com/office/drawing/2014/chart" uri="{C3380CC4-5D6E-409C-BE32-E72D297353CC}">
              <c16:uniqueId val="{00000002-2C9B-49E1-8D80-7739AD871944}"/>
            </c:ext>
          </c:extLst>
        </c:ser>
        <c:ser>
          <c:idx val="3"/>
          <c:order val="3"/>
          <c:tx>
            <c:strRef>
              <c:f>'1-XCurrent'!$E$28</c:f>
              <c:strCache>
                <c:ptCount val="1"/>
                <c:pt idx="0">
                  <c:v>2*IREF=591uA @ Pin 19 /uA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'1-XCurrent'!$B$29:$B$46</c:f>
              <c:numCache>
                <c:formatCode>General</c:formatCode>
                <c:ptCount val="18"/>
                <c:pt idx="0">
                  <c:v>0.100853</c:v>
                </c:pt>
                <c:pt idx="1">
                  <c:v>0.201707</c:v>
                </c:pt>
                <c:pt idx="2">
                  <c:v>0.30082100000000001</c:v>
                </c:pt>
                <c:pt idx="3">
                  <c:v>0.401675</c:v>
                </c:pt>
                <c:pt idx="4">
                  <c:v>0.50252799999999997</c:v>
                </c:pt>
                <c:pt idx="5">
                  <c:v>0.60685900000000004</c:v>
                </c:pt>
                <c:pt idx="6">
                  <c:v>0.70075699999999996</c:v>
                </c:pt>
                <c:pt idx="7">
                  <c:v>0.80856600000000001</c:v>
                </c:pt>
                <c:pt idx="8">
                  <c:v>0.905941</c:v>
                </c:pt>
                <c:pt idx="9">
                  <c:v>1.0067900000000001</c:v>
                </c:pt>
                <c:pt idx="10">
                  <c:v>1.1041700000000001</c:v>
                </c:pt>
                <c:pt idx="11">
                  <c:v>1.2032799999999999</c:v>
                </c:pt>
                <c:pt idx="12">
                  <c:v>1.3041400000000001</c:v>
                </c:pt>
                <c:pt idx="13">
                  <c:v>1.40151</c:v>
                </c:pt>
                <c:pt idx="14">
                  <c:v>1.6049599999999999</c:v>
                </c:pt>
                <c:pt idx="15">
                  <c:v>1.8031900000000001</c:v>
                </c:pt>
                <c:pt idx="16">
                  <c:v>2.0066299999999999</c:v>
                </c:pt>
                <c:pt idx="17">
                  <c:v>2.10053</c:v>
                </c:pt>
              </c:numCache>
            </c:numRef>
          </c:xVal>
          <c:yVal>
            <c:numRef>
              <c:f>'1-XCurrent'!$E$29:$E$46</c:f>
              <c:numCache>
                <c:formatCode>General</c:formatCode>
                <c:ptCount val="18"/>
                <c:pt idx="0">
                  <c:v>591</c:v>
                </c:pt>
                <c:pt idx="1">
                  <c:v>591</c:v>
                </c:pt>
                <c:pt idx="2">
                  <c:v>591</c:v>
                </c:pt>
                <c:pt idx="3">
                  <c:v>591</c:v>
                </c:pt>
                <c:pt idx="4">
                  <c:v>591</c:v>
                </c:pt>
                <c:pt idx="5">
                  <c:v>591</c:v>
                </c:pt>
                <c:pt idx="6">
                  <c:v>591</c:v>
                </c:pt>
                <c:pt idx="7">
                  <c:v>591</c:v>
                </c:pt>
                <c:pt idx="8">
                  <c:v>591</c:v>
                </c:pt>
                <c:pt idx="9">
                  <c:v>591</c:v>
                </c:pt>
                <c:pt idx="10">
                  <c:v>591</c:v>
                </c:pt>
                <c:pt idx="11">
                  <c:v>591</c:v>
                </c:pt>
                <c:pt idx="12">
                  <c:v>591</c:v>
                </c:pt>
                <c:pt idx="13">
                  <c:v>591</c:v>
                </c:pt>
                <c:pt idx="14">
                  <c:v>591</c:v>
                </c:pt>
                <c:pt idx="15">
                  <c:v>591</c:v>
                </c:pt>
                <c:pt idx="16">
                  <c:v>591</c:v>
                </c:pt>
                <c:pt idx="17">
                  <c:v>591</c:v>
                </c:pt>
              </c:numCache>
            </c:numRef>
          </c:yVal>
          <c:smooth val="0"/>
          <c:extLst>
            <c:ext xmlns:c16="http://schemas.microsoft.com/office/drawing/2014/chart" uri="{C3380CC4-5D6E-409C-BE32-E72D297353CC}">
              <c16:uniqueId val="{00000003-2C9B-49E1-8D80-7739AD871944}"/>
            </c:ext>
          </c:extLst>
        </c:ser>
        <c:ser>
          <c:idx val="4"/>
          <c:order val="4"/>
          <c:tx>
            <c:strRef>
              <c:f>'1-XCurrent'!$I$1</c:f>
              <c:strCache>
                <c:ptCount val="1"/>
                <c:pt idx="0">
                  <c:v>Iout @ Pin 22 /uA</c:v>
                </c:pt>
              </c:strCache>
            </c:strRef>
          </c:tx>
          <c:spPr>
            <a:ln w="19050" cap="rnd">
              <a:solidFill>
                <a:schemeClr val="accent5"/>
              </a:solidFill>
              <a:round/>
            </a:ln>
            <a:effectLst/>
          </c:spPr>
          <c:marker>
            <c:symbol val="circle"/>
            <c:size val="5"/>
            <c:spPr>
              <a:solidFill>
                <a:schemeClr val="accent5"/>
              </a:solidFill>
              <a:ln w="9525">
                <a:solidFill>
                  <a:schemeClr val="accent5"/>
                </a:solidFill>
              </a:ln>
              <a:effectLst/>
            </c:spPr>
          </c:marker>
          <c:xVal>
            <c:numRef>
              <c:f>'1-XCurrent'!$G$2:$G$17</c:f>
              <c:numCache>
                <c:formatCode>General</c:formatCode>
                <c:ptCount val="16"/>
                <c:pt idx="0">
                  <c:v>0.100853</c:v>
                </c:pt>
                <c:pt idx="1">
                  <c:v>0.20344599999999999</c:v>
                </c:pt>
                <c:pt idx="2">
                  <c:v>0.30256</c:v>
                </c:pt>
                <c:pt idx="3">
                  <c:v>0.40341300000000002</c:v>
                </c:pt>
                <c:pt idx="4">
                  <c:v>0.50426700000000002</c:v>
                </c:pt>
                <c:pt idx="5">
                  <c:v>0.60859799999999997</c:v>
                </c:pt>
                <c:pt idx="6">
                  <c:v>0.70771200000000001</c:v>
                </c:pt>
                <c:pt idx="7">
                  <c:v>0.80508800000000003</c:v>
                </c:pt>
                <c:pt idx="8">
                  <c:v>0.905941</c:v>
                </c:pt>
                <c:pt idx="9">
                  <c:v>1.0015799999999999</c:v>
                </c:pt>
                <c:pt idx="10">
                  <c:v>1.1041700000000001</c:v>
                </c:pt>
                <c:pt idx="11">
                  <c:v>1.2015499999999999</c:v>
                </c:pt>
                <c:pt idx="12">
                  <c:v>1.40499</c:v>
                </c:pt>
                <c:pt idx="13">
                  <c:v>1.6049599999999999</c:v>
                </c:pt>
                <c:pt idx="14">
                  <c:v>1.80667</c:v>
                </c:pt>
                <c:pt idx="15">
                  <c:v>1.9944599999999999</c:v>
                </c:pt>
              </c:numCache>
            </c:numRef>
          </c:xVal>
          <c:yVal>
            <c:numRef>
              <c:f>'1-XCurrent'!$I$2:$I$17</c:f>
              <c:numCache>
                <c:formatCode>0.00_);[Red]\(0.00\)</c:formatCode>
                <c:ptCount val="16"/>
                <c:pt idx="0">
                  <c:v>479.6827586206897</c:v>
                </c:pt>
                <c:pt idx="1">
                  <c:v>798.97155172413795</c:v>
                </c:pt>
                <c:pt idx="2">
                  <c:v>996.84482758620675</c:v>
                </c:pt>
                <c:pt idx="3">
                  <c:v>1088.2844827586207</c:v>
                </c:pt>
                <c:pt idx="4">
                  <c:v>1122.7586206896551</c:v>
                </c:pt>
                <c:pt idx="5">
                  <c:v>1140.75</c:v>
                </c:pt>
                <c:pt idx="6">
                  <c:v>1152.7413793103449</c:v>
                </c:pt>
                <c:pt idx="7">
                  <c:v>1166.2327586206895</c:v>
                </c:pt>
                <c:pt idx="8">
                  <c:v>1175.2241379310344</c:v>
                </c:pt>
                <c:pt idx="9">
                  <c:v>1184.2155172413795</c:v>
                </c:pt>
                <c:pt idx="10">
                  <c:v>1191.7155172413793</c:v>
                </c:pt>
                <c:pt idx="11">
                  <c:v>1197.7068965517242</c:v>
                </c:pt>
                <c:pt idx="12">
                  <c:v>1205.206896551724</c:v>
                </c:pt>
                <c:pt idx="13">
                  <c:v>1214.1982758620691</c:v>
                </c:pt>
                <c:pt idx="14">
                  <c:v>1224.6896551724137</c:v>
                </c:pt>
                <c:pt idx="15">
                  <c:v>1241.1810344827586</c:v>
                </c:pt>
              </c:numCache>
            </c:numRef>
          </c:yVal>
          <c:smooth val="0"/>
          <c:extLst>
            <c:ext xmlns:c16="http://schemas.microsoft.com/office/drawing/2014/chart" uri="{C3380CC4-5D6E-409C-BE32-E72D297353CC}">
              <c16:uniqueId val="{00000004-2C9B-49E1-8D80-7739AD871944}"/>
            </c:ext>
          </c:extLst>
        </c:ser>
        <c:ser>
          <c:idx val="5"/>
          <c:order val="5"/>
          <c:tx>
            <c:strRef>
              <c:f>'1-XCurrent'!$J$1</c:f>
              <c:strCache>
                <c:ptCount val="1"/>
                <c:pt idx="0">
                  <c:v>4*IREF=1184uA @ Pin 19 /uA</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'1-XCurrent'!$G$2:$G$17</c:f>
              <c:numCache>
                <c:formatCode>General</c:formatCode>
                <c:ptCount val="16"/>
                <c:pt idx="0">
                  <c:v>0.100853</c:v>
                </c:pt>
                <c:pt idx="1">
                  <c:v>0.20344599999999999</c:v>
                </c:pt>
                <c:pt idx="2">
                  <c:v>0.30256</c:v>
                </c:pt>
                <c:pt idx="3">
                  <c:v>0.40341300000000002</c:v>
                </c:pt>
                <c:pt idx="4">
                  <c:v>0.50426700000000002</c:v>
                </c:pt>
                <c:pt idx="5">
                  <c:v>0.60859799999999997</c:v>
                </c:pt>
                <c:pt idx="6">
                  <c:v>0.70771200000000001</c:v>
                </c:pt>
                <c:pt idx="7">
                  <c:v>0.80508800000000003</c:v>
                </c:pt>
                <c:pt idx="8">
                  <c:v>0.905941</c:v>
                </c:pt>
                <c:pt idx="9">
                  <c:v>1.0015799999999999</c:v>
                </c:pt>
                <c:pt idx="10">
                  <c:v>1.1041700000000001</c:v>
                </c:pt>
                <c:pt idx="11">
                  <c:v>1.2015499999999999</c:v>
                </c:pt>
                <c:pt idx="12">
                  <c:v>1.40499</c:v>
                </c:pt>
                <c:pt idx="13">
                  <c:v>1.6049599999999999</c:v>
                </c:pt>
                <c:pt idx="14">
                  <c:v>1.80667</c:v>
                </c:pt>
                <c:pt idx="15">
                  <c:v>1.9944599999999999</c:v>
                </c:pt>
              </c:numCache>
            </c:numRef>
          </c:xVal>
          <c:yVal>
            <c:numRef>
              <c:f>'1-XCurrent'!$J$2:$J$17</c:f>
              <c:numCache>
                <c:formatCode>0.00_ </c:formatCode>
                <c:ptCount val="16"/>
                <c:pt idx="0">
                  <c:v>1183</c:v>
                </c:pt>
                <c:pt idx="1">
                  <c:v>1183</c:v>
                </c:pt>
                <c:pt idx="2">
                  <c:v>1183</c:v>
                </c:pt>
                <c:pt idx="3">
                  <c:v>1183</c:v>
                </c:pt>
                <c:pt idx="4">
                  <c:v>1183</c:v>
                </c:pt>
                <c:pt idx="5">
                  <c:v>1183</c:v>
                </c:pt>
                <c:pt idx="6">
                  <c:v>1183</c:v>
                </c:pt>
                <c:pt idx="7">
                  <c:v>1183</c:v>
                </c:pt>
                <c:pt idx="8">
                  <c:v>1183</c:v>
                </c:pt>
                <c:pt idx="9">
                  <c:v>1183</c:v>
                </c:pt>
                <c:pt idx="10">
                  <c:v>1183</c:v>
                </c:pt>
                <c:pt idx="11">
                  <c:v>1183</c:v>
                </c:pt>
                <c:pt idx="12">
                  <c:v>1183</c:v>
                </c:pt>
                <c:pt idx="13">
                  <c:v>1183</c:v>
                </c:pt>
                <c:pt idx="14">
                  <c:v>1183</c:v>
                </c:pt>
                <c:pt idx="15">
                  <c:v>1183</c:v>
                </c:pt>
              </c:numCache>
            </c:numRef>
          </c:yVal>
          <c:smooth val="0"/>
          <c:extLst>
            <c:ext xmlns:c16="http://schemas.microsoft.com/office/drawing/2014/chart" uri="{C3380CC4-5D6E-409C-BE32-E72D297353CC}">
              <c16:uniqueId val="{00000005-2C9B-49E1-8D80-7739AD871944}"/>
            </c:ext>
          </c:extLst>
        </c:ser>
        <c:ser>
          <c:idx val="6"/>
          <c:order val="6"/>
          <c:tx>
            <c:strRef>
              <c:f>'1-XCurrent'!$I$28</c:f>
              <c:strCache>
                <c:ptCount val="1"/>
                <c:pt idx="0">
                  <c:v>Iout @ Pin 23 /uA</c:v>
                </c:pt>
              </c:strCache>
            </c:strRef>
          </c:tx>
          <c:spPr>
            <a:ln w="190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f>'1-XCurrent'!$G$29:$G$47</c:f>
              <c:numCache>
                <c:formatCode>General</c:formatCode>
                <c:ptCount val="19"/>
                <c:pt idx="0">
                  <c:v>0.10433099999999999</c:v>
                </c:pt>
                <c:pt idx="1">
                  <c:v>0.201707</c:v>
                </c:pt>
                <c:pt idx="2">
                  <c:v>0.30082100000000001</c:v>
                </c:pt>
                <c:pt idx="3">
                  <c:v>0.40341300000000002</c:v>
                </c:pt>
                <c:pt idx="4">
                  <c:v>0.50252799999999997</c:v>
                </c:pt>
                <c:pt idx="5">
                  <c:v>0.60511999999999999</c:v>
                </c:pt>
                <c:pt idx="6">
                  <c:v>0.70423500000000006</c:v>
                </c:pt>
                <c:pt idx="7">
                  <c:v>0.80334899999999998</c:v>
                </c:pt>
                <c:pt idx="8">
                  <c:v>0.905941</c:v>
                </c:pt>
                <c:pt idx="9">
                  <c:v>1.00332</c:v>
                </c:pt>
                <c:pt idx="10">
                  <c:v>1.10243</c:v>
                </c:pt>
                <c:pt idx="11">
                  <c:v>1.2032799999999999</c:v>
                </c:pt>
                <c:pt idx="12">
                  <c:v>1.3006599999999999</c:v>
                </c:pt>
                <c:pt idx="13">
                  <c:v>1.40673</c:v>
                </c:pt>
                <c:pt idx="14">
                  <c:v>1.5041100000000001</c:v>
                </c:pt>
                <c:pt idx="15">
                  <c:v>1.6049599999999999</c:v>
                </c:pt>
                <c:pt idx="16">
                  <c:v>1.7110300000000001</c:v>
                </c:pt>
                <c:pt idx="17">
                  <c:v>1.80145</c:v>
                </c:pt>
                <c:pt idx="18">
                  <c:v>1.90056</c:v>
                </c:pt>
              </c:numCache>
            </c:numRef>
          </c:xVal>
          <c:yVal>
            <c:numRef>
              <c:f>'1-XCurrent'!$I$29:$I$47</c:f>
              <c:numCache>
                <c:formatCode>0.00_);[Red]\(0.00\)</c:formatCode>
                <c:ptCount val="19"/>
                <c:pt idx="0">
                  <c:v>884.41551724137935</c:v>
                </c:pt>
                <c:pt idx="1">
                  <c:v>1505.0051724137932</c:v>
                </c:pt>
                <c:pt idx="2">
                  <c:v>1930.7241379310346</c:v>
                </c:pt>
                <c:pt idx="3">
                  <c:v>2149.5862068965516</c:v>
                </c:pt>
                <c:pt idx="4">
                  <c:v>2257.5</c:v>
                </c:pt>
                <c:pt idx="5">
                  <c:v>2302.4827586206893</c:v>
                </c:pt>
                <c:pt idx="6">
                  <c:v>2332.4655172413791</c:v>
                </c:pt>
                <c:pt idx="7">
                  <c:v>2350.4482758620688</c:v>
                </c:pt>
                <c:pt idx="8">
                  <c:v>2371.4310344827586</c:v>
                </c:pt>
                <c:pt idx="9">
                  <c:v>2386.4310344827586</c:v>
                </c:pt>
                <c:pt idx="10">
                  <c:v>2389.4137931034484</c:v>
                </c:pt>
                <c:pt idx="11">
                  <c:v>2404.4137931034484</c:v>
                </c:pt>
                <c:pt idx="12">
                  <c:v>2413.3965517241377</c:v>
                </c:pt>
                <c:pt idx="13">
                  <c:v>2425.3965517241381</c:v>
                </c:pt>
                <c:pt idx="14">
                  <c:v>2437.3965517241377</c:v>
                </c:pt>
                <c:pt idx="15">
                  <c:v>2446.3793103448279</c:v>
                </c:pt>
                <c:pt idx="16">
                  <c:v>2461.3793103448274</c:v>
                </c:pt>
                <c:pt idx="17">
                  <c:v>2479.3620689655172</c:v>
                </c:pt>
                <c:pt idx="18">
                  <c:v>2488.3620689655168</c:v>
                </c:pt>
              </c:numCache>
            </c:numRef>
          </c:yVal>
          <c:smooth val="0"/>
          <c:extLst>
            <c:ext xmlns:c16="http://schemas.microsoft.com/office/drawing/2014/chart" uri="{C3380CC4-5D6E-409C-BE32-E72D297353CC}">
              <c16:uniqueId val="{00000006-2C9B-49E1-8D80-7739AD871944}"/>
            </c:ext>
          </c:extLst>
        </c:ser>
        <c:ser>
          <c:idx val="7"/>
          <c:order val="7"/>
          <c:tx>
            <c:strRef>
              <c:f>'1-XCurrent'!$J$28</c:f>
              <c:strCache>
                <c:ptCount val="1"/>
                <c:pt idx="0">
                  <c:v>8*IREF=2368uA @ Pin 19 /uA</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'1-XCurrent'!$G$29:$G$47</c:f>
              <c:numCache>
                <c:formatCode>General</c:formatCode>
                <c:ptCount val="19"/>
                <c:pt idx="0">
                  <c:v>0.10433099999999999</c:v>
                </c:pt>
                <c:pt idx="1">
                  <c:v>0.201707</c:v>
                </c:pt>
                <c:pt idx="2">
                  <c:v>0.30082100000000001</c:v>
                </c:pt>
                <c:pt idx="3">
                  <c:v>0.40341300000000002</c:v>
                </c:pt>
                <c:pt idx="4">
                  <c:v>0.50252799999999997</c:v>
                </c:pt>
                <c:pt idx="5">
                  <c:v>0.60511999999999999</c:v>
                </c:pt>
                <c:pt idx="6">
                  <c:v>0.70423500000000006</c:v>
                </c:pt>
                <c:pt idx="7">
                  <c:v>0.80334899999999998</c:v>
                </c:pt>
                <c:pt idx="8">
                  <c:v>0.905941</c:v>
                </c:pt>
                <c:pt idx="9">
                  <c:v>1.00332</c:v>
                </c:pt>
                <c:pt idx="10">
                  <c:v>1.10243</c:v>
                </c:pt>
                <c:pt idx="11">
                  <c:v>1.2032799999999999</c:v>
                </c:pt>
                <c:pt idx="12">
                  <c:v>1.3006599999999999</c:v>
                </c:pt>
                <c:pt idx="13">
                  <c:v>1.40673</c:v>
                </c:pt>
                <c:pt idx="14">
                  <c:v>1.5041100000000001</c:v>
                </c:pt>
                <c:pt idx="15">
                  <c:v>1.6049599999999999</c:v>
                </c:pt>
                <c:pt idx="16">
                  <c:v>1.7110300000000001</c:v>
                </c:pt>
                <c:pt idx="17">
                  <c:v>1.80145</c:v>
                </c:pt>
                <c:pt idx="18">
                  <c:v>1.90056</c:v>
                </c:pt>
              </c:numCache>
            </c:numRef>
          </c:xVal>
          <c:yVal>
            <c:numRef>
              <c:f>'1-XCurrent'!$J$29:$J$47</c:f>
              <c:numCache>
                <c:formatCode>General</c:formatCode>
                <c:ptCount val="19"/>
                <c:pt idx="0">
                  <c:v>2368</c:v>
                </c:pt>
                <c:pt idx="1">
                  <c:v>2368</c:v>
                </c:pt>
                <c:pt idx="2">
                  <c:v>2368</c:v>
                </c:pt>
                <c:pt idx="3">
                  <c:v>2368</c:v>
                </c:pt>
                <c:pt idx="4">
                  <c:v>2368</c:v>
                </c:pt>
                <c:pt idx="5">
                  <c:v>2368</c:v>
                </c:pt>
                <c:pt idx="6">
                  <c:v>2368</c:v>
                </c:pt>
                <c:pt idx="7">
                  <c:v>2368</c:v>
                </c:pt>
                <c:pt idx="8">
                  <c:v>2368</c:v>
                </c:pt>
                <c:pt idx="9">
                  <c:v>2368</c:v>
                </c:pt>
                <c:pt idx="10">
                  <c:v>2368</c:v>
                </c:pt>
                <c:pt idx="11">
                  <c:v>2368</c:v>
                </c:pt>
                <c:pt idx="12">
                  <c:v>2368</c:v>
                </c:pt>
                <c:pt idx="13">
                  <c:v>2368</c:v>
                </c:pt>
                <c:pt idx="14">
                  <c:v>2368</c:v>
                </c:pt>
                <c:pt idx="15">
                  <c:v>2368</c:v>
                </c:pt>
                <c:pt idx="16">
                  <c:v>2368</c:v>
                </c:pt>
                <c:pt idx="17">
                  <c:v>2368</c:v>
                </c:pt>
                <c:pt idx="18">
                  <c:v>2368</c:v>
                </c:pt>
              </c:numCache>
            </c:numRef>
          </c:yVal>
          <c:smooth val="0"/>
          <c:extLst>
            <c:ext xmlns:c16="http://schemas.microsoft.com/office/drawing/2014/chart" uri="{C3380CC4-5D6E-409C-BE32-E72D297353CC}">
              <c16:uniqueId val="{00000007-2C9B-49E1-8D80-7739AD871944}"/>
            </c:ext>
          </c:extLst>
        </c:ser>
        <c:dLbls>
          <c:showLegendKey val="0"/>
          <c:showVal val="0"/>
          <c:showCatName val="0"/>
          <c:showSerName val="0"/>
          <c:showPercent val="0"/>
          <c:showBubbleSize val="0"/>
        </c:dLbls>
        <c:axId val="755830175"/>
        <c:axId val="755830655"/>
      </c:scatterChart>
      <c:valAx>
        <c:axId val="755830175"/>
        <c:scaling>
          <c:orientation val="minMax"/>
          <c:max val="2.6"/>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VDS (V)</a:t>
                </a:r>
                <a:r>
                  <a:rPr lang="en-US" altLang="zh-CN" baseline="0"/>
                  <a:t> </a:t>
                </a:r>
                <a:endParaRPr lang="zh-C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55830655"/>
        <c:crosses val="autoZero"/>
        <c:crossBetween val="midCat"/>
      </c:valAx>
      <c:valAx>
        <c:axId val="755830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a:t>IOUT</a:t>
                </a:r>
                <a:r>
                  <a:rPr lang="en-US" altLang="zh-CN" baseline="0"/>
                  <a:t> (uA)</a:t>
                </a:r>
                <a:endParaRPr lang="zh-C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0.00_);[Red]\(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55830175"/>
        <c:crosses val="autoZero"/>
        <c:crossBetween val="midCat"/>
      </c:valAx>
      <c:spPr>
        <a:noFill/>
        <a:ln>
          <a:noFill/>
        </a:ln>
        <a:effectLst/>
      </c:spPr>
    </c:plotArea>
    <c:legend>
      <c:legendPos val="t"/>
      <c:legendEntry>
        <c:idx val="5"/>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altLang="zh-CN" sz="1600"/>
              <a:t>Common Mode Response with Rload=4.7k</a:t>
            </a:r>
            <a:endParaRPr lang="zh-CN" altLang="en-US"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CM_Sweep!$C$1</c:f>
              <c:strCache>
                <c:ptCount val="1"/>
                <c:pt idx="0">
                  <c:v>Vcmsrc (V)</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CM_Sweep!$B$2:$B$23</c:f>
              <c:numCache>
                <c:formatCode>General</c:formatCode>
                <c:ptCount val="22"/>
                <c:pt idx="0">
                  <c:v>0.30951499999999998</c:v>
                </c:pt>
                <c:pt idx="1">
                  <c:v>0.50252799999999997</c:v>
                </c:pt>
                <c:pt idx="2">
                  <c:v>0.60685900000000004</c:v>
                </c:pt>
                <c:pt idx="3">
                  <c:v>0.70249600000000001</c:v>
                </c:pt>
                <c:pt idx="4">
                  <c:v>0.799871</c:v>
                </c:pt>
                <c:pt idx="5">
                  <c:v>0.90246400000000004</c:v>
                </c:pt>
                <c:pt idx="6">
                  <c:v>1.00332</c:v>
                </c:pt>
                <c:pt idx="7">
                  <c:v>1.1041700000000001</c:v>
                </c:pt>
                <c:pt idx="8">
                  <c:v>1.2067600000000001</c:v>
                </c:pt>
                <c:pt idx="9">
                  <c:v>1.3006599999999999</c:v>
                </c:pt>
                <c:pt idx="10">
                  <c:v>1.40499</c:v>
                </c:pt>
                <c:pt idx="11">
                  <c:v>1.5006299999999999</c:v>
                </c:pt>
                <c:pt idx="12">
                  <c:v>1.60148</c:v>
                </c:pt>
                <c:pt idx="13">
                  <c:v>1.70407</c:v>
                </c:pt>
                <c:pt idx="14">
                  <c:v>1.80145</c:v>
                </c:pt>
                <c:pt idx="15">
                  <c:v>1.90056</c:v>
                </c:pt>
                <c:pt idx="16">
                  <c:v>2.0031599999999998</c:v>
                </c:pt>
                <c:pt idx="17">
                  <c:v>2.1040100000000002</c:v>
                </c:pt>
                <c:pt idx="18">
                  <c:v>2.20486</c:v>
                </c:pt>
                <c:pt idx="19">
                  <c:v>2.3005</c:v>
                </c:pt>
                <c:pt idx="20">
                  <c:v>2.4013499999999999</c:v>
                </c:pt>
                <c:pt idx="21">
                  <c:v>2.4500000000000002</c:v>
                </c:pt>
              </c:numCache>
            </c:numRef>
          </c:xVal>
          <c:yVal>
            <c:numRef>
              <c:f>CM_Sweep!$C$2:$C$23</c:f>
              <c:numCache>
                <c:formatCode>General</c:formatCode>
                <c:ptCount val="22"/>
                <c:pt idx="0">
                  <c:v>0</c:v>
                </c:pt>
                <c:pt idx="1">
                  <c:v>0</c:v>
                </c:pt>
                <c:pt idx="2">
                  <c:v>0</c:v>
                </c:pt>
                <c:pt idx="3">
                  <c:v>5.4904399999999999E-2</c:v>
                </c:pt>
                <c:pt idx="4">
                  <c:v>0.119981</c:v>
                </c:pt>
                <c:pt idx="5">
                  <c:v>0.164713</c:v>
                </c:pt>
                <c:pt idx="6">
                  <c:v>0.21961800000000001</c:v>
                </c:pt>
                <c:pt idx="7">
                  <c:v>0.31112499999999998</c:v>
                </c:pt>
                <c:pt idx="8">
                  <c:v>0.38433099999999998</c:v>
                </c:pt>
                <c:pt idx="9">
                  <c:v>0.47583799999999998</c:v>
                </c:pt>
                <c:pt idx="10">
                  <c:v>0.56734600000000002</c:v>
                </c:pt>
                <c:pt idx="11">
                  <c:v>0.60394800000000004</c:v>
                </c:pt>
                <c:pt idx="12">
                  <c:v>0.71375699999999997</c:v>
                </c:pt>
                <c:pt idx="13">
                  <c:v>0.76866199999999996</c:v>
                </c:pt>
                <c:pt idx="14">
                  <c:v>0.87846999999999997</c:v>
                </c:pt>
                <c:pt idx="15">
                  <c:v>0.96997800000000001</c:v>
                </c:pt>
                <c:pt idx="16">
                  <c:v>1.04318</c:v>
                </c:pt>
                <c:pt idx="17">
                  <c:v>1.13469</c:v>
                </c:pt>
                <c:pt idx="18">
                  <c:v>1.2079</c:v>
                </c:pt>
                <c:pt idx="19">
                  <c:v>1.2994000000000001</c:v>
                </c:pt>
                <c:pt idx="20">
                  <c:v>1.3909100000000001</c:v>
                </c:pt>
                <c:pt idx="21">
                  <c:v>1.4092100000000001</c:v>
                </c:pt>
              </c:numCache>
            </c:numRef>
          </c:yVal>
          <c:smooth val="0"/>
          <c:extLst>
            <c:ext xmlns:c16="http://schemas.microsoft.com/office/drawing/2014/chart" uri="{C3380CC4-5D6E-409C-BE32-E72D297353CC}">
              <c16:uniqueId val="{00000000-538C-4A92-BAF2-D4076A518665}"/>
            </c:ext>
          </c:extLst>
        </c:ser>
        <c:ser>
          <c:idx val="1"/>
          <c:order val="1"/>
          <c:tx>
            <c:strRef>
              <c:f>CM_Sweep!$E$1</c:f>
              <c:strCache>
                <c:ptCount val="1"/>
                <c:pt idx="0">
                  <c:v>Voutp (V)</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CM_Sweep!$D$2:$D$18</c:f>
              <c:numCache>
                <c:formatCode>General</c:formatCode>
                <c:ptCount val="17"/>
                <c:pt idx="0">
                  <c:v>0.10433099999999999</c:v>
                </c:pt>
                <c:pt idx="1">
                  <c:v>0.30777700000000002</c:v>
                </c:pt>
                <c:pt idx="2">
                  <c:v>0.50948300000000002</c:v>
                </c:pt>
                <c:pt idx="3">
                  <c:v>0.52165499999999998</c:v>
                </c:pt>
                <c:pt idx="4">
                  <c:v>0.58251500000000001</c:v>
                </c:pt>
                <c:pt idx="5">
                  <c:v>0.67119600000000001</c:v>
                </c:pt>
                <c:pt idx="6">
                  <c:v>0.80161000000000004</c:v>
                </c:pt>
                <c:pt idx="7">
                  <c:v>0.905941</c:v>
                </c:pt>
                <c:pt idx="8">
                  <c:v>1.0015799999999999</c:v>
                </c:pt>
                <c:pt idx="9">
                  <c:v>1.1059099999999999</c:v>
                </c:pt>
                <c:pt idx="10">
                  <c:v>1.3006599999999999</c:v>
                </c:pt>
                <c:pt idx="11">
                  <c:v>1.50237</c:v>
                </c:pt>
                <c:pt idx="12">
                  <c:v>1.70581</c:v>
                </c:pt>
                <c:pt idx="13">
                  <c:v>1.90578</c:v>
                </c:pt>
                <c:pt idx="14">
                  <c:v>2.1022699999999999</c:v>
                </c:pt>
                <c:pt idx="15">
                  <c:v>2.3022399999999998</c:v>
                </c:pt>
                <c:pt idx="16">
                  <c:v>2.50047</c:v>
                </c:pt>
              </c:numCache>
            </c:numRef>
          </c:xVal>
          <c:yVal>
            <c:numRef>
              <c:f>CM_Sweep!$E$2:$E$18</c:f>
              <c:numCache>
                <c:formatCode>General</c:formatCode>
                <c:ptCount val="17"/>
                <c:pt idx="0">
                  <c:v>2.4340999999999999</c:v>
                </c:pt>
                <c:pt idx="1">
                  <c:v>2.4340999999999999</c:v>
                </c:pt>
                <c:pt idx="2">
                  <c:v>2.4340999999999999</c:v>
                </c:pt>
                <c:pt idx="3">
                  <c:v>2.4157899999999999</c:v>
                </c:pt>
                <c:pt idx="4">
                  <c:v>2.3974899999999999</c:v>
                </c:pt>
                <c:pt idx="5">
                  <c:v>2.34259</c:v>
                </c:pt>
                <c:pt idx="6">
                  <c:v>2.23278</c:v>
                </c:pt>
                <c:pt idx="7">
                  <c:v>2.14127</c:v>
                </c:pt>
                <c:pt idx="8">
                  <c:v>2.10467</c:v>
                </c:pt>
                <c:pt idx="9">
                  <c:v>2.0680700000000001</c:v>
                </c:pt>
                <c:pt idx="10">
                  <c:v>2.04976</c:v>
                </c:pt>
                <c:pt idx="11">
                  <c:v>2.04976</c:v>
                </c:pt>
                <c:pt idx="12">
                  <c:v>2.03146</c:v>
                </c:pt>
                <c:pt idx="13">
                  <c:v>2.03146</c:v>
                </c:pt>
                <c:pt idx="14">
                  <c:v>2.03146</c:v>
                </c:pt>
                <c:pt idx="15">
                  <c:v>2.03146</c:v>
                </c:pt>
                <c:pt idx="16">
                  <c:v>2.03146</c:v>
                </c:pt>
              </c:numCache>
            </c:numRef>
          </c:yVal>
          <c:smooth val="0"/>
          <c:extLst>
            <c:ext xmlns:c16="http://schemas.microsoft.com/office/drawing/2014/chart" uri="{C3380CC4-5D6E-409C-BE32-E72D297353CC}">
              <c16:uniqueId val="{00000001-538C-4A92-BAF2-D4076A518665}"/>
            </c:ext>
          </c:extLst>
        </c:ser>
        <c:ser>
          <c:idx val="2"/>
          <c:order val="2"/>
          <c:tx>
            <c:strRef>
              <c:f>CM_Sweep!$F$1</c:f>
              <c:strCache>
                <c:ptCount val="1"/>
                <c:pt idx="0">
                  <c:v>Voutp-Voutn (V)</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CM_Sweep!$B$2:$B$23</c:f>
              <c:numCache>
                <c:formatCode>General</c:formatCode>
                <c:ptCount val="22"/>
                <c:pt idx="0">
                  <c:v>0.30951499999999998</c:v>
                </c:pt>
                <c:pt idx="1">
                  <c:v>0.50252799999999997</c:v>
                </c:pt>
                <c:pt idx="2">
                  <c:v>0.60685900000000004</c:v>
                </c:pt>
                <c:pt idx="3">
                  <c:v>0.70249600000000001</c:v>
                </c:pt>
                <c:pt idx="4">
                  <c:v>0.799871</c:v>
                </c:pt>
                <c:pt idx="5">
                  <c:v>0.90246400000000004</c:v>
                </c:pt>
                <c:pt idx="6">
                  <c:v>1.00332</c:v>
                </c:pt>
                <c:pt idx="7">
                  <c:v>1.1041700000000001</c:v>
                </c:pt>
                <c:pt idx="8">
                  <c:v>1.2067600000000001</c:v>
                </c:pt>
                <c:pt idx="9">
                  <c:v>1.3006599999999999</c:v>
                </c:pt>
                <c:pt idx="10">
                  <c:v>1.40499</c:v>
                </c:pt>
                <c:pt idx="11">
                  <c:v>1.5006299999999999</c:v>
                </c:pt>
                <c:pt idx="12">
                  <c:v>1.60148</c:v>
                </c:pt>
                <c:pt idx="13">
                  <c:v>1.70407</c:v>
                </c:pt>
                <c:pt idx="14">
                  <c:v>1.80145</c:v>
                </c:pt>
                <c:pt idx="15">
                  <c:v>1.90056</c:v>
                </c:pt>
                <c:pt idx="16">
                  <c:v>2.0031599999999998</c:v>
                </c:pt>
                <c:pt idx="17">
                  <c:v>2.1040100000000002</c:v>
                </c:pt>
                <c:pt idx="18">
                  <c:v>2.20486</c:v>
                </c:pt>
                <c:pt idx="19">
                  <c:v>2.3005</c:v>
                </c:pt>
                <c:pt idx="20">
                  <c:v>2.4013499999999999</c:v>
                </c:pt>
                <c:pt idx="21">
                  <c:v>2.4500000000000002</c:v>
                </c:pt>
              </c:numCache>
            </c:numRef>
          </c:xVal>
          <c:yVal>
            <c:numRef>
              <c:f>CM_Sweep!$F$2:$F$24</c:f>
              <c:numCache>
                <c:formatCode>General</c:formatCode>
                <c:ptCount val="2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numCache>
            </c:numRef>
          </c:yVal>
          <c:smooth val="0"/>
          <c:extLst>
            <c:ext xmlns:c16="http://schemas.microsoft.com/office/drawing/2014/chart" uri="{C3380CC4-5D6E-409C-BE32-E72D297353CC}">
              <c16:uniqueId val="{00000002-538C-4A92-BAF2-D4076A518665}"/>
            </c:ext>
          </c:extLst>
        </c:ser>
        <c:ser>
          <c:idx val="3"/>
          <c:order val="3"/>
          <c:tx>
            <c:strRef>
              <c:f>CM_Sweep!$G$1</c:f>
              <c:strCache>
                <c:ptCount val="1"/>
                <c:pt idx="0">
                  <c:v>Vin-Vth (Gain=1)</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CM_Sweep!$B$2:$B$24</c:f>
              <c:numCache>
                <c:formatCode>General</c:formatCode>
                <c:ptCount val="23"/>
                <c:pt idx="0">
                  <c:v>0.30951499999999998</c:v>
                </c:pt>
                <c:pt idx="1">
                  <c:v>0.50252799999999997</c:v>
                </c:pt>
                <c:pt idx="2">
                  <c:v>0.60685900000000004</c:v>
                </c:pt>
                <c:pt idx="3">
                  <c:v>0.70249600000000001</c:v>
                </c:pt>
                <c:pt idx="4">
                  <c:v>0.799871</c:v>
                </c:pt>
                <c:pt idx="5">
                  <c:v>0.90246400000000004</c:v>
                </c:pt>
                <c:pt idx="6">
                  <c:v>1.00332</c:v>
                </c:pt>
                <c:pt idx="7">
                  <c:v>1.1041700000000001</c:v>
                </c:pt>
                <c:pt idx="8">
                  <c:v>1.2067600000000001</c:v>
                </c:pt>
                <c:pt idx="9">
                  <c:v>1.3006599999999999</c:v>
                </c:pt>
                <c:pt idx="10">
                  <c:v>1.40499</c:v>
                </c:pt>
                <c:pt idx="11">
                  <c:v>1.5006299999999999</c:v>
                </c:pt>
                <c:pt idx="12">
                  <c:v>1.60148</c:v>
                </c:pt>
                <c:pt idx="13">
                  <c:v>1.70407</c:v>
                </c:pt>
                <c:pt idx="14">
                  <c:v>1.80145</c:v>
                </c:pt>
                <c:pt idx="15">
                  <c:v>1.90056</c:v>
                </c:pt>
                <c:pt idx="16">
                  <c:v>2.0031599999999998</c:v>
                </c:pt>
                <c:pt idx="17">
                  <c:v>2.1040100000000002</c:v>
                </c:pt>
                <c:pt idx="18">
                  <c:v>2.20486</c:v>
                </c:pt>
                <c:pt idx="19">
                  <c:v>2.3005</c:v>
                </c:pt>
                <c:pt idx="20">
                  <c:v>2.4013499999999999</c:v>
                </c:pt>
                <c:pt idx="21">
                  <c:v>2.4500000000000002</c:v>
                </c:pt>
              </c:numCache>
            </c:numRef>
          </c:xVal>
          <c:yVal>
            <c:numRef>
              <c:f>CM_Sweep!$G$2:$G$24</c:f>
              <c:numCache>
                <c:formatCode>General</c:formatCode>
                <c:ptCount val="23"/>
                <c:pt idx="0">
                  <c:v>0</c:v>
                </c:pt>
                <c:pt idx="1">
                  <c:v>0</c:v>
                </c:pt>
                <c:pt idx="2">
                  <c:v>0</c:v>
                </c:pt>
                <c:pt idx="3">
                  <c:v>0</c:v>
                </c:pt>
                <c:pt idx="4">
                  <c:v>9.9871000000000043E-2</c:v>
                </c:pt>
                <c:pt idx="5">
                  <c:v>0.20246400000000009</c:v>
                </c:pt>
                <c:pt idx="6">
                  <c:v>0.30332000000000003</c:v>
                </c:pt>
                <c:pt idx="7">
                  <c:v>0.40417000000000014</c:v>
                </c:pt>
                <c:pt idx="8">
                  <c:v>0.5067600000000001</c:v>
                </c:pt>
                <c:pt idx="9">
                  <c:v>0.60065999999999997</c:v>
                </c:pt>
                <c:pt idx="10">
                  <c:v>0.70499000000000001</c:v>
                </c:pt>
                <c:pt idx="11">
                  <c:v>0.80062999999999995</c:v>
                </c:pt>
                <c:pt idx="12">
                  <c:v>0.90148000000000006</c:v>
                </c:pt>
                <c:pt idx="13">
                  <c:v>1.00407</c:v>
                </c:pt>
                <c:pt idx="14">
                  <c:v>1.10145</c:v>
                </c:pt>
                <c:pt idx="15">
                  <c:v>1.2005600000000001</c:v>
                </c:pt>
                <c:pt idx="16">
                  <c:v>1.3031599999999999</c:v>
                </c:pt>
                <c:pt idx="17">
                  <c:v>1.4040100000000002</c:v>
                </c:pt>
                <c:pt idx="18">
                  <c:v>1.5048600000000001</c:v>
                </c:pt>
                <c:pt idx="19">
                  <c:v>1.6005</c:v>
                </c:pt>
                <c:pt idx="20">
                  <c:v>1.7013499999999999</c:v>
                </c:pt>
                <c:pt idx="21">
                  <c:v>1.7500000000000002</c:v>
                </c:pt>
              </c:numCache>
            </c:numRef>
          </c:yVal>
          <c:smooth val="0"/>
          <c:extLst>
            <c:ext xmlns:c16="http://schemas.microsoft.com/office/drawing/2014/chart" uri="{C3380CC4-5D6E-409C-BE32-E72D297353CC}">
              <c16:uniqueId val="{00000003-538C-4A92-BAF2-D4076A518665}"/>
            </c:ext>
          </c:extLst>
        </c:ser>
        <c:dLbls>
          <c:showLegendKey val="0"/>
          <c:showVal val="0"/>
          <c:showCatName val="0"/>
          <c:showSerName val="0"/>
          <c:showPercent val="0"/>
          <c:showBubbleSize val="0"/>
        </c:dLbls>
        <c:axId val="1223364752"/>
        <c:axId val="1223368592"/>
      </c:scatterChart>
      <c:valAx>
        <c:axId val="1223364752"/>
        <c:scaling>
          <c:orientation val="minMax"/>
          <c:max val="2.6"/>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ltLang="zh-CN" sz="1100"/>
                  <a:t>Common</a:t>
                </a:r>
                <a:r>
                  <a:rPr lang="en-US" altLang="zh-CN" sz="1100" baseline="0"/>
                  <a:t> Mode Input (V)</a:t>
                </a:r>
                <a:endParaRPr lang="zh-CN" altLang="en-US" sz="1100"/>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23368592"/>
        <c:crosses val="autoZero"/>
        <c:crossBetween val="midCat"/>
      </c:valAx>
      <c:valAx>
        <c:axId val="1223368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altLang="zh-CN" sz="1100"/>
                  <a:t>V</a:t>
                </a:r>
                <a:r>
                  <a:rPr lang="en-US" altLang="zh-CN" sz="1100" baseline="0"/>
                  <a:t> Measured (V)</a:t>
                </a:r>
                <a:endParaRPr lang="zh-CN" altLang="en-US" sz="110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2336475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altLang="zh-CN" sz="2000"/>
              <a:t>Differential</a:t>
            </a:r>
            <a:r>
              <a:rPr lang="en-US" altLang="zh-CN" sz="2000" baseline="0"/>
              <a:t> VOUT-VIN @ VCOM=1.25V</a:t>
            </a:r>
            <a:r>
              <a:rPr lang="en-US" altLang="zh-CN" sz="2000"/>
              <a:t>  (V)</a:t>
            </a: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DM_Sweep!$C$1</c:f>
              <c:strCache>
                <c:ptCount val="1"/>
                <c:pt idx="0">
                  <c:v>VOUT DIFF @ VCOM=1.25V (V)</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DM_Sweep!$B$2:$B$37</c:f>
              <c:numCache>
                <c:formatCode>General</c:formatCode>
                <c:ptCount val="36"/>
                <c:pt idx="0">
                  <c:v>2.4691700000000001</c:v>
                </c:pt>
                <c:pt idx="1">
                  <c:v>2.0048900000000001</c:v>
                </c:pt>
                <c:pt idx="2">
                  <c:v>1.5041100000000001</c:v>
                </c:pt>
                <c:pt idx="3">
                  <c:v>1.00332</c:v>
                </c:pt>
                <c:pt idx="4">
                  <c:v>0.81378200000000001</c:v>
                </c:pt>
                <c:pt idx="5">
                  <c:v>0.70249600000000001</c:v>
                </c:pt>
                <c:pt idx="6">
                  <c:v>0.60164200000000001</c:v>
                </c:pt>
                <c:pt idx="7">
                  <c:v>0.50252799999999997</c:v>
                </c:pt>
                <c:pt idx="8">
                  <c:v>0.401675</c:v>
                </c:pt>
                <c:pt idx="9">
                  <c:v>0.30951499999999998</c:v>
                </c:pt>
                <c:pt idx="10">
                  <c:v>0.210401</c:v>
                </c:pt>
                <c:pt idx="11">
                  <c:v>0.10954800000000001</c:v>
                </c:pt>
                <c:pt idx="12">
                  <c:v>6.9553999999999996E-3</c:v>
                </c:pt>
                <c:pt idx="13">
                  <c:v>-3.4776999999999998E-3</c:v>
                </c:pt>
                <c:pt idx="14">
                  <c:v>-0.10433099999999999</c:v>
                </c:pt>
                <c:pt idx="15">
                  <c:v>-0.201707</c:v>
                </c:pt>
                <c:pt idx="16">
                  <c:v>-0.30256</c:v>
                </c:pt>
                <c:pt idx="17">
                  <c:v>-0.40515200000000001</c:v>
                </c:pt>
                <c:pt idx="18">
                  <c:v>-0.50600599999999996</c:v>
                </c:pt>
                <c:pt idx="19">
                  <c:v>-0.60511999999999999</c:v>
                </c:pt>
                <c:pt idx="20">
                  <c:v>-0.80334899999999998</c:v>
                </c:pt>
                <c:pt idx="21">
                  <c:v>-1.0085299999999999</c:v>
                </c:pt>
                <c:pt idx="22">
                  <c:v>-1.5075799999999999</c:v>
                </c:pt>
                <c:pt idx="23">
                  <c:v>-2.0031599999999998</c:v>
                </c:pt>
                <c:pt idx="24">
                  <c:v>-2.4813399999999999</c:v>
                </c:pt>
              </c:numCache>
            </c:numRef>
          </c:xVal>
          <c:yVal>
            <c:numRef>
              <c:f>DM_Sweep!$C$2:$C$37</c:f>
              <c:numCache>
                <c:formatCode>General</c:formatCode>
                <c:ptCount val="36"/>
                <c:pt idx="0">
                  <c:v>0.83638699999999999</c:v>
                </c:pt>
                <c:pt idx="1">
                  <c:v>0.82943199999999995</c:v>
                </c:pt>
                <c:pt idx="2">
                  <c:v>0.82073799999999997</c:v>
                </c:pt>
                <c:pt idx="3">
                  <c:v>0.80856600000000001</c:v>
                </c:pt>
                <c:pt idx="4">
                  <c:v>0.80508800000000003</c:v>
                </c:pt>
                <c:pt idx="5">
                  <c:v>0.80334899999999998</c:v>
                </c:pt>
                <c:pt idx="6">
                  <c:v>0.799871</c:v>
                </c:pt>
                <c:pt idx="7">
                  <c:v>0.79639400000000005</c:v>
                </c:pt>
                <c:pt idx="8">
                  <c:v>0.794655</c:v>
                </c:pt>
                <c:pt idx="9">
                  <c:v>0.78769900000000004</c:v>
                </c:pt>
                <c:pt idx="10">
                  <c:v>0.73727299999999996</c:v>
                </c:pt>
                <c:pt idx="11">
                  <c:v>0.49904999999999999</c:v>
                </c:pt>
                <c:pt idx="12">
                  <c:v>4.6948999999999998E-2</c:v>
                </c:pt>
                <c:pt idx="13">
                  <c:v>-1.0433100000000001E-2</c:v>
                </c:pt>
                <c:pt idx="14">
                  <c:v>-0.47122900000000001</c:v>
                </c:pt>
                <c:pt idx="15">
                  <c:v>-0.72857799999999995</c:v>
                </c:pt>
                <c:pt idx="16">
                  <c:v>-0.78943799999999997</c:v>
                </c:pt>
                <c:pt idx="17">
                  <c:v>-0.79639400000000005</c:v>
                </c:pt>
                <c:pt idx="18">
                  <c:v>-0.799871</c:v>
                </c:pt>
                <c:pt idx="19">
                  <c:v>-0.80508800000000003</c:v>
                </c:pt>
                <c:pt idx="20">
                  <c:v>-0.81030400000000002</c:v>
                </c:pt>
                <c:pt idx="21">
                  <c:v>-0.81378200000000001</c:v>
                </c:pt>
                <c:pt idx="22">
                  <c:v>-0.82421500000000003</c:v>
                </c:pt>
                <c:pt idx="23">
                  <c:v>-0.83464799999999995</c:v>
                </c:pt>
                <c:pt idx="24">
                  <c:v>-0.84334299999999995</c:v>
                </c:pt>
              </c:numCache>
            </c:numRef>
          </c:yVal>
          <c:smooth val="0"/>
          <c:extLst>
            <c:ext xmlns:c16="http://schemas.microsoft.com/office/drawing/2014/chart" uri="{C3380CC4-5D6E-409C-BE32-E72D297353CC}">
              <c16:uniqueId val="{00000000-980B-486D-9173-351984586B28}"/>
            </c:ext>
          </c:extLst>
        </c:ser>
        <c:dLbls>
          <c:showLegendKey val="0"/>
          <c:showVal val="0"/>
          <c:showCatName val="0"/>
          <c:showSerName val="0"/>
          <c:showPercent val="0"/>
          <c:showBubbleSize val="0"/>
        </c:dLbls>
        <c:axId val="1241207183"/>
        <c:axId val="1241200943"/>
      </c:scatterChart>
      <c:valAx>
        <c:axId val="1241207183"/>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accent3">
                  <a:alpha val="20000"/>
                </a:schemeClr>
              </a:solidFill>
              <a:round/>
            </a:ln>
            <a:effectLst/>
          </c:spPr>
        </c:min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41200943"/>
        <c:crosses val="autoZero"/>
        <c:crossBetween val="midCat"/>
      </c:valAx>
      <c:valAx>
        <c:axId val="1241200943"/>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accent3">
                  <a:alpha val="20000"/>
                </a:schemeClr>
              </a:solidFill>
              <a:round/>
            </a:ln>
            <a:effectLst/>
          </c:spPr>
        </c:min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241207183"/>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0" i="0" u="none" strike="noStrike" kern="1200" spc="0" baseline="0">
                <a:solidFill>
                  <a:sysClr val="windowText" lastClr="000000">
                    <a:lumMod val="65000"/>
                    <a:lumOff val="35000"/>
                  </a:sysClr>
                </a:solidFill>
              </a:rPr>
              <a:t>Differential VOUT-VIN </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DM_Sweep!$C$1</c:f>
              <c:strCache>
                <c:ptCount val="1"/>
                <c:pt idx="0">
                  <c:v>VOUT DIFF @ VCOM=1.25V (V)</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DM_Sweep!$B$2:$B$26</c:f>
              <c:numCache>
                <c:formatCode>General</c:formatCode>
                <c:ptCount val="25"/>
                <c:pt idx="0">
                  <c:v>2.4691700000000001</c:v>
                </c:pt>
                <c:pt idx="1">
                  <c:v>2.0048900000000001</c:v>
                </c:pt>
                <c:pt idx="2">
                  <c:v>1.5041100000000001</c:v>
                </c:pt>
                <c:pt idx="3">
                  <c:v>1.00332</c:v>
                </c:pt>
                <c:pt idx="4">
                  <c:v>0.81378200000000001</c:v>
                </c:pt>
                <c:pt idx="5">
                  <c:v>0.70249600000000001</c:v>
                </c:pt>
                <c:pt idx="6">
                  <c:v>0.60164200000000001</c:v>
                </c:pt>
                <c:pt idx="7">
                  <c:v>0.50252799999999997</c:v>
                </c:pt>
                <c:pt idx="8">
                  <c:v>0.401675</c:v>
                </c:pt>
                <c:pt idx="9">
                  <c:v>0.30951499999999998</c:v>
                </c:pt>
                <c:pt idx="10">
                  <c:v>0.210401</c:v>
                </c:pt>
                <c:pt idx="11">
                  <c:v>0.10954800000000001</c:v>
                </c:pt>
                <c:pt idx="12">
                  <c:v>6.9553999999999996E-3</c:v>
                </c:pt>
                <c:pt idx="13">
                  <c:v>-3.4776999999999998E-3</c:v>
                </c:pt>
                <c:pt idx="14">
                  <c:v>-0.10433099999999999</c:v>
                </c:pt>
                <c:pt idx="15">
                  <c:v>-0.201707</c:v>
                </c:pt>
                <c:pt idx="16">
                  <c:v>-0.30256</c:v>
                </c:pt>
                <c:pt idx="17">
                  <c:v>-0.40515200000000001</c:v>
                </c:pt>
                <c:pt idx="18">
                  <c:v>-0.50600599999999996</c:v>
                </c:pt>
                <c:pt idx="19">
                  <c:v>-0.60511999999999999</c:v>
                </c:pt>
                <c:pt idx="20">
                  <c:v>-0.80334899999999998</c:v>
                </c:pt>
                <c:pt idx="21">
                  <c:v>-1.0085299999999999</c:v>
                </c:pt>
                <c:pt idx="22">
                  <c:v>-1.5075799999999999</c:v>
                </c:pt>
                <c:pt idx="23">
                  <c:v>-2.0031599999999998</c:v>
                </c:pt>
                <c:pt idx="24">
                  <c:v>-2.4813399999999999</c:v>
                </c:pt>
              </c:numCache>
            </c:numRef>
          </c:xVal>
          <c:yVal>
            <c:numRef>
              <c:f>DM_Sweep!$C$2:$C$26</c:f>
              <c:numCache>
                <c:formatCode>General</c:formatCode>
                <c:ptCount val="25"/>
                <c:pt idx="0">
                  <c:v>0.83638699999999999</c:v>
                </c:pt>
                <c:pt idx="1">
                  <c:v>0.82943199999999995</c:v>
                </c:pt>
                <c:pt idx="2">
                  <c:v>0.82073799999999997</c:v>
                </c:pt>
                <c:pt idx="3">
                  <c:v>0.80856600000000001</c:v>
                </c:pt>
                <c:pt idx="4">
                  <c:v>0.80508800000000003</c:v>
                </c:pt>
                <c:pt idx="5">
                  <c:v>0.80334899999999998</c:v>
                </c:pt>
                <c:pt idx="6">
                  <c:v>0.799871</c:v>
                </c:pt>
                <c:pt idx="7">
                  <c:v>0.79639400000000005</c:v>
                </c:pt>
                <c:pt idx="8">
                  <c:v>0.794655</c:v>
                </c:pt>
                <c:pt idx="9">
                  <c:v>0.78769900000000004</c:v>
                </c:pt>
                <c:pt idx="10">
                  <c:v>0.73727299999999996</c:v>
                </c:pt>
                <c:pt idx="11">
                  <c:v>0.49904999999999999</c:v>
                </c:pt>
                <c:pt idx="12">
                  <c:v>4.6948999999999998E-2</c:v>
                </c:pt>
                <c:pt idx="13">
                  <c:v>-1.0433100000000001E-2</c:v>
                </c:pt>
                <c:pt idx="14">
                  <c:v>-0.47122900000000001</c:v>
                </c:pt>
                <c:pt idx="15">
                  <c:v>-0.72857799999999995</c:v>
                </c:pt>
                <c:pt idx="16">
                  <c:v>-0.78943799999999997</c:v>
                </c:pt>
                <c:pt idx="17">
                  <c:v>-0.79639400000000005</c:v>
                </c:pt>
                <c:pt idx="18">
                  <c:v>-0.799871</c:v>
                </c:pt>
                <c:pt idx="19">
                  <c:v>-0.80508800000000003</c:v>
                </c:pt>
                <c:pt idx="20">
                  <c:v>-0.81030400000000002</c:v>
                </c:pt>
                <c:pt idx="21">
                  <c:v>-0.81378200000000001</c:v>
                </c:pt>
                <c:pt idx="22">
                  <c:v>-0.82421500000000003</c:v>
                </c:pt>
                <c:pt idx="23">
                  <c:v>-0.83464799999999995</c:v>
                </c:pt>
                <c:pt idx="24">
                  <c:v>-0.84334299999999995</c:v>
                </c:pt>
              </c:numCache>
            </c:numRef>
          </c:yVal>
          <c:smooth val="0"/>
          <c:extLst>
            <c:ext xmlns:c16="http://schemas.microsoft.com/office/drawing/2014/chart" uri="{C3380CC4-5D6E-409C-BE32-E72D297353CC}">
              <c16:uniqueId val="{00000000-2799-4C3D-9AE2-65C11E369306}"/>
            </c:ext>
          </c:extLst>
        </c:ser>
        <c:ser>
          <c:idx val="1"/>
          <c:order val="1"/>
          <c:tx>
            <c:strRef>
              <c:f>DM_Sweep!$E$1</c:f>
              <c:strCache>
                <c:ptCount val="1"/>
                <c:pt idx="0">
                  <c:v>VOUT DIFF @ VCOM=1.5V (V)</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DM_Sweep!$D$2:$D$28</c:f>
              <c:numCache>
                <c:formatCode>General</c:formatCode>
                <c:ptCount val="27"/>
                <c:pt idx="0">
                  <c:v>1.04331</c:v>
                </c:pt>
                <c:pt idx="1">
                  <c:v>0.98592800000000003</c:v>
                </c:pt>
                <c:pt idx="2">
                  <c:v>0.84160400000000002</c:v>
                </c:pt>
                <c:pt idx="3">
                  <c:v>0.77031099999999997</c:v>
                </c:pt>
                <c:pt idx="4">
                  <c:v>0.60338099999999995</c:v>
                </c:pt>
                <c:pt idx="5">
                  <c:v>0.45210099999999998</c:v>
                </c:pt>
                <c:pt idx="6">
                  <c:v>0.401675</c:v>
                </c:pt>
                <c:pt idx="7">
                  <c:v>0.30082100000000001</c:v>
                </c:pt>
                <c:pt idx="8">
                  <c:v>0.25387199999999999</c:v>
                </c:pt>
                <c:pt idx="9">
                  <c:v>0.206923</c:v>
                </c:pt>
                <c:pt idx="10">
                  <c:v>0.15128</c:v>
                </c:pt>
                <c:pt idx="11">
                  <c:v>0.10607</c:v>
                </c:pt>
                <c:pt idx="12">
                  <c:v>4.8687800000000003E-2</c:v>
                </c:pt>
                <c:pt idx="13">
                  <c:v>2.2605099999999999E-2</c:v>
                </c:pt>
                <c:pt idx="14">
                  <c:v>3.4776999999999998E-3</c:v>
                </c:pt>
                <c:pt idx="15">
                  <c:v>1.7388499999999999E-3</c:v>
                </c:pt>
                <c:pt idx="16">
                  <c:v>-5.3904399999999998E-2</c:v>
                </c:pt>
                <c:pt idx="17">
                  <c:v>-0.10433099999999999</c:v>
                </c:pt>
                <c:pt idx="18">
                  <c:v>-0.14954100000000001</c:v>
                </c:pt>
                <c:pt idx="19">
                  <c:v>-0.20344599999999999</c:v>
                </c:pt>
                <c:pt idx="20">
                  <c:v>-0.30951499999999998</c:v>
                </c:pt>
                <c:pt idx="21">
                  <c:v>-0.401675</c:v>
                </c:pt>
                <c:pt idx="22">
                  <c:v>-0.50078900000000004</c:v>
                </c:pt>
                <c:pt idx="23">
                  <c:v>-0.60338099999999995</c:v>
                </c:pt>
                <c:pt idx="24">
                  <c:v>-0.70075699999999996</c:v>
                </c:pt>
                <c:pt idx="25">
                  <c:v>-0.90246400000000004</c:v>
                </c:pt>
                <c:pt idx="26">
                  <c:v>-0.99114500000000005</c:v>
                </c:pt>
              </c:numCache>
            </c:numRef>
          </c:xVal>
          <c:yVal>
            <c:numRef>
              <c:f>DM_Sweep!$E$2:$E$28</c:f>
              <c:numCache>
                <c:formatCode>General</c:formatCode>
                <c:ptCount val="27"/>
                <c:pt idx="0">
                  <c:v>0.86246999999999996</c:v>
                </c:pt>
                <c:pt idx="1">
                  <c:v>0.81378200000000001</c:v>
                </c:pt>
                <c:pt idx="2">
                  <c:v>0.81030400000000002</c:v>
                </c:pt>
                <c:pt idx="3">
                  <c:v>0.81030400000000002</c:v>
                </c:pt>
                <c:pt idx="4">
                  <c:v>0.80856600000000001</c:v>
                </c:pt>
                <c:pt idx="5">
                  <c:v>0.80508800000000003</c:v>
                </c:pt>
                <c:pt idx="6">
                  <c:v>0.799871</c:v>
                </c:pt>
                <c:pt idx="7">
                  <c:v>0.794655</c:v>
                </c:pt>
                <c:pt idx="8">
                  <c:v>0.78422199999999997</c:v>
                </c:pt>
                <c:pt idx="9">
                  <c:v>0.74770599999999998</c:v>
                </c:pt>
                <c:pt idx="10">
                  <c:v>0.65032999999999996</c:v>
                </c:pt>
                <c:pt idx="11">
                  <c:v>0.50252799999999997</c:v>
                </c:pt>
                <c:pt idx="12">
                  <c:v>0.252133</c:v>
                </c:pt>
                <c:pt idx="13">
                  <c:v>0.12171999999999999</c:v>
                </c:pt>
                <c:pt idx="14">
                  <c:v>6.9553999999999996E-3</c:v>
                </c:pt>
                <c:pt idx="15">
                  <c:v>-3.4776999999999998E-3</c:v>
                </c:pt>
                <c:pt idx="16">
                  <c:v>-0.27995500000000001</c:v>
                </c:pt>
                <c:pt idx="17">
                  <c:v>-0.49904999999999999</c:v>
                </c:pt>
                <c:pt idx="18">
                  <c:v>-0.65554699999999999</c:v>
                </c:pt>
                <c:pt idx="19">
                  <c:v>-0.75987800000000005</c:v>
                </c:pt>
                <c:pt idx="20">
                  <c:v>-0.80682699999999996</c:v>
                </c:pt>
                <c:pt idx="21">
                  <c:v>-0.81204299999999996</c:v>
                </c:pt>
                <c:pt idx="22">
                  <c:v>-0.81378200000000001</c:v>
                </c:pt>
                <c:pt idx="23">
                  <c:v>-0.81725999999999999</c:v>
                </c:pt>
                <c:pt idx="24">
                  <c:v>-0.81899900000000003</c:v>
                </c:pt>
                <c:pt idx="25">
                  <c:v>-0.82073799999999997</c:v>
                </c:pt>
                <c:pt idx="26">
                  <c:v>-0.82595399999999997</c:v>
                </c:pt>
              </c:numCache>
            </c:numRef>
          </c:yVal>
          <c:smooth val="0"/>
          <c:extLst>
            <c:ext xmlns:c16="http://schemas.microsoft.com/office/drawing/2014/chart" uri="{C3380CC4-5D6E-409C-BE32-E72D297353CC}">
              <c16:uniqueId val="{00000001-2799-4C3D-9AE2-65C11E369306}"/>
            </c:ext>
          </c:extLst>
        </c:ser>
        <c:ser>
          <c:idx val="2"/>
          <c:order val="2"/>
          <c:tx>
            <c:strRef>
              <c:f>DM_Sweep!$G$1</c:f>
              <c:strCache>
                <c:ptCount val="1"/>
                <c:pt idx="0">
                  <c:v>VOUT DIFF @ VCOM=2.2V (V)</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DM_Sweep!$F$2:$F$22</c:f>
              <c:numCache>
                <c:formatCode>General</c:formatCode>
                <c:ptCount val="21"/>
                <c:pt idx="0">
                  <c:v>0.58947000000000005</c:v>
                </c:pt>
                <c:pt idx="1">
                  <c:v>0.55295499999999997</c:v>
                </c:pt>
                <c:pt idx="2">
                  <c:v>0.50078900000000004</c:v>
                </c:pt>
                <c:pt idx="3">
                  <c:v>0.406891</c:v>
                </c:pt>
                <c:pt idx="4">
                  <c:v>0.30082100000000001</c:v>
                </c:pt>
                <c:pt idx="5">
                  <c:v>0.19996800000000001</c:v>
                </c:pt>
                <c:pt idx="6">
                  <c:v>0.15475800000000001</c:v>
                </c:pt>
                <c:pt idx="7">
                  <c:v>0.102592</c:v>
                </c:pt>
                <c:pt idx="8">
                  <c:v>5.2165499999999997E-2</c:v>
                </c:pt>
                <c:pt idx="9">
                  <c:v>6.9553999999999996E-3</c:v>
                </c:pt>
                <c:pt idx="10">
                  <c:v>0</c:v>
                </c:pt>
                <c:pt idx="11">
                  <c:v>-5.0426699999999998E-2</c:v>
                </c:pt>
                <c:pt idx="12">
                  <c:v>-0.10433099999999999</c:v>
                </c:pt>
                <c:pt idx="13">
                  <c:v>-0.14954100000000001</c:v>
                </c:pt>
                <c:pt idx="14">
                  <c:v>-0.20866199999999999</c:v>
                </c:pt>
                <c:pt idx="15">
                  <c:v>-0.252133</c:v>
                </c:pt>
                <c:pt idx="16">
                  <c:v>-0.30256</c:v>
                </c:pt>
                <c:pt idx="17">
                  <c:v>-0.40515200000000001</c:v>
                </c:pt>
                <c:pt idx="18">
                  <c:v>-0.50078900000000004</c:v>
                </c:pt>
                <c:pt idx="19">
                  <c:v>-0.55469299999999999</c:v>
                </c:pt>
                <c:pt idx="20">
                  <c:v>-0.59294800000000003</c:v>
                </c:pt>
              </c:numCache>
            </c:numRef>
          </c:xVal>
          <c:yVal>
            <c:numRef>
              <c:f>DM_Sweep!$G$2:$G$22</c:f>
              <c:numCache>
                <c:formatCode>General</c:formatCode>
                <c:ptCount val="21"/>
                <c:pt idx="0">
                  <c:v>0.83638699999999999</c:v>
                </c:pt>
                <c:pt idx="1">
                  <c:v>0.83638699999999999</c:v>
                </c:pt>
                <c:pt idx="2">
                  <c:v>0.83638699999999999</c:v>
                </c:pt>
                <c:pt idx="3">
                  <c:v>0.83464799999999995</c:v>
                </c:pt>
                <c:pt idx="4">
                  <c:v>0.82769300000000001</c:v>
                </c:pt>
                <c:pt idx="5">
                  <c:v>0.76683299999999999</c:v>
                </c:pt>
                <c:pt idx="6">
                  <c:v>0.66771899999999995</c:v>
                </c:pt>
                <c:pt idx="7">
                  <c:v>0.48513899999999999</c:v>
                </c:pt>
                <c:pt idx="8">
                  <c:v>0.24343899999999999</c:v>
                </c:pt>
                <c:pt idx="9">
                  <c:v>6.9553999999999996E-3</c:v>
                </c:pt>
                <c:pt idx="10">
                  <c:v>-3.1299300000000002E-2</c:v>
                </c:pt>
                <c:pt idx="11">
                  <c:v>-0.29908200000000001</c:v>
                </c:pt>
                <c:pt idx="12">
                  <c:v>-0.52861100000000005</c:v>
                </c:pt>
                <c:pt idx="13">
                  <c:v>-0.68684599999999996</c:v>
                </c:pt>
                <c:pt idx="14">
                  <c:v>-0.79117700000000002</c:v>
                </c:pt>
                <c:pt idx="15">
                  <c:v>-0.82421500000000003</c:v>
                </c:pt>
                <c:pt idx="16">
                  <c:v>-0.83986499999999997</c:v>
                </c:pt>
                <c:pt idx="17">
                  <c:v>-0.84334299999999995</c:v>
                </c:pt>
                <c:pt idx="18">
                  <c:v>-0.84508099999999997</c:v>
                </c:pt>
                <c:pt idx="19">
                  <c:v>-0.84682000000000002</c:v>
                </c:pt>
                <c:pt idx="20">
                  <c:v>-0.84682000000000002</c:v>
                </c:pt>
              </c:numCache>
            </c:numRef>
          </c:yVal>
          <c:smooth val="0"/>
          <c:extLst>
            <c:ext xmlns:c16="http://schemas.microsoft.com/office/drawing/2014/chart" uri="{C3380CC4-5D6E-409C-BE32-E72D297353CC}">
              <c16:uniqueId val="{00000002-2799-4C3D-9AE2-65C11E369306}"/>
            </c:ext>
          </c:extLst>
        </c:ser>
        <c:dLbls>
          <c:showLegendKey val="0"/>
          <c:showVal val="0"/>
          <c:showCatName val="0"/>
          <c:showSerName val="0"/>
          <c:showPercent val="0"/>
          <c:showBubbleSize val="0"/>
        </c:dLbls>
        <c:axId val="1364441248"/>
        <c:axId val="1364442208"/>
      </c:scatterChart>
      <c:valAx>
        <c:axId val="13644412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64442208"/>
        <c:crosses val="autoZero"/>
        <c:crossBetween val="midCat"/>
      </c:valAx>
      <c:valAx>
        <c:axId val="1364442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6444124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400" b="0" i="0" u="none" strike="noStrike" kern="1200" spc="0" baseline="0">
                <a:solidFill>
                  <a:sysClr val="windowText" lastClr="000000">
                    <a:lumMod val="65000"/>
                    <a:lumOff val="35000"/>
                  </a:sysClr>
                </a:solidFill>
              </a:rPr>
              <a:t>Differential VOUT-VIN </a:t>
            </a:r>
            <a:endParaRPr lang="zh-CN" alt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DM_Sweep!$C$1</c:f>
              <c:strCache>
                <c:ptCount val="1"/>
                <c:pt idx="0">
                  <c:v>VOUT DIFF @ VCOM=1.25V (V)</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DM_Sweep!$B$2:$B$37</c:f>
              <c:numCache>
                <c:formatCode>General</c:formatCode>
                <c:ptCount val="36"/>
                <c:pt idx="0">
                  <c:v>2.4691700000000001</c:v>
                </c:pt>
                <c:pt idx="1">
                  <c:v>2.0048900000000001</c:v>
                </c:pt>
                <c:pt idx="2">
                  <c:v>1.5041100000000001</c:v>
                </c:pt>
                <c:pt idx="3">
                  <c:v>1.00332</c:v>
                </c:pt>
                <c:pt idx="4">
                  <c:v>0.81378200000000001</c:v>
                </c:pt>
                <c:pt idx="5">
                  <c:v>0.70249600000000001</c:v>
                </c:pt>
                <c:pt idx="6">
                  <c:v>0.60164200000000001</c:v>
                </c:pt>
                <c:pt idx="7">
                  <c:v>0.50252799999999997</c:v>
                </c:pt>
                <c:pt idx="8">
                  <c:v>0.401675</c:v>
                </c:pt>
                <c:pt idx="9">
                  <c:v>0.30951499999999998</c:v>
                </c:pt>
                <c:pt idx="10">
                  <c:v>0.210401</c:v>
                </c:pt>
                <c:pt idx="11">
                  <c:v>0.10954800000000001</c:v>
                </c:pt>
                <c:pt idx="12">
                  <c:v>6.9553999999999996E-3</c:v>
                </c:pt>
                <c:pt idx="13">
                  <c:v>-3.4776999999999998E-3</c:v>
                </c:pt>
                <c:pt idx="14">
                  <c:v>-0.10433099999999999</c:v>
                </c:pt>
                <c:pt idx="15">
                  <c:v>-0.201707</c:v>
                </c:pt>
                <c:pt idx="16">
                  <c:v>-0.30256</c:v>
                </c:pt>
                <c:pt idx="17">
                  <c:v>-0.40515200000000001</c:v>
                </c:pt>
                <c:pt idx="18">
                  <c:v>-0.50600599999999996</c:v>
                </c:pt>
                <c:pt idx="19">
                  <c:v>-0.60511999999999999</c:v>
                </c:pt>
                <c:pt idx="20">
                  <c:v>-0.80334899999999998</c:v>
                </c:pt>
                <c:pt idx="21">
                  <c:v>-1.0085299999999999</c:v>
                </c:pt>
                <c:pt idx="22">
                  <c:v>-1.5075799999999999</c:v>
                </c:pt>
                <c:pt idx="23">
                  <c:v>-2.0031599999999998</c:v>
                </c:pt>
                <c:pt idx="24">
                  <c:v>-2.4813399999999999</c:v>
                </c:pt>
              </c:numCache>
            </c:numRef>
          </c:xVal>
          <c:yVal>
            <c:numRef>
              <c:f>DM_Sweep!$C$2:$C$37</c:f>
              <c:numCache>
                <c:formatCode>General</c:formatCode>
                <c:ptCount val="36"/>
                <c:pt idx="0">
                  <c:v>0.83638699999999999</c:v>
                </c:pt>
                <c:pt idx="1">
                  <c:v>0.82943199999999995</c:v>
                </c:pt>
                <c:pt idx="2">
                  <c:v>0.82073799999999997</c:v>
                </c:pt>
                <c:pt idx="3">
                  <c:v>0.80856600000000001</c:v>
                </c:pt>
                <c:pt idx="4">
                  <c:v>0.80508800000000003</c:v>
                </c:pt>
                <c:pt idx="5">
                  <c:v>0.80334899999999998</c:v>
                </c:pt>
                <c:pt idx="6">
                  <c:v>0.799871</c:v>
                </c:pt>
                <c:pt idx="7">
                  <c:v>0.79639400000000005</c:v>
                </c:pt>
                <c:pt idx="8">
                  <c:v>0.794655</c:v>
                </c:pt>
                <c:pt idx="9">
                  <c:v>0.78769900000000004</c:v>
                </c:pt>
                <c:pt idx="10">
                  <c:v>0.73727299999999996</c:v>
                </c:pt>
                <c:pt idx="11">
                  <c:v>0.49904999999999999</c:v>
                </c:pt>
                <c:pt idx="12">
                  <c:v>4.6948999999999998E-2</c:v>
                </c:pt>
                <c:pt idx="13">
                  <c:v>-1.0433100000000001E-2</c:v>
                </c:pt>
                <c:pt idx="14">
                  <c:v>-0.47122900000000001</c:v>
                </c:pt>
                <c:pt idx="15">
                  <c:v>-0.72857799999999995</c:v>
                </c:pt>
                <c:pt idx="16">
                  <c:v>-0.78943799999999997</c:v>
                </c:pt>
                <c:pt idx="17">
                  <c:v>-0.79639400000000005</c:v>
                </c:pt>
                <c:pt idx="18">
                  <c:v>-0.799871</c:v>
                </c:pt>
                <c:pt idx="19">
                  <c:v>-0.80508800000000003</c:v>
                </c:pt>
                <c:pt idx="20">
                  <c:v>-0.81030400000000002</c:v>
                </c:pt>
                <c:pt idx="21">
                  <c:v>-0.81378200000000001</c:v>
                </c:pt>
                <c:pt idx="22">
                  <c:v>-0.82421500000000003</c:v>
                </c:pt>
                <c:pt idx="23">
                  <c:v>-0.83464799999999995</c:v>
                </c:pt>
                <c:pt idx="24">
                  <c:v>-0.84334299999999995</c:v>
                </c:pt>
              </c:numCache>
            </c:numRef>
          </c:yVal>
          <c:smooth val="0"/>
          <c:extLst>
            <c:ext xmlns:c16="http://schemas.microsoft.com/office/drawing/2014/chart" uri="{C3380CC4-5D6E-409C-BE32-E72D297353CC}">
              <c16:uniqueId val="{00000000-4799-47E5-B3BC-EAA872C1B7C8}"/>
            </c:ext>
          </c:extLst>
        </c:ser>
        <c:ser>
          <c:idx val="1"/>
          <c:order val="1"/>
          <c:tx>
            <c:strRef>
              <c:f>DM_Sweep!$E$1</c:f>
              <c:strCache>
                <c:ptCount val="1"/>
                <c:pt idx="0">
                  <c:v>VOUT DIFF @ VCOM=1.5V (V)</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DM_Sweep!$D$2:$D$28</c:f>
              <c:numCache>
                <c:formatCode>General</c:formatCode>
                <c:ptCount val="27"/>
                <c:pt idx="0">
                  <c:v>1.04331</c:v>
                </c:pt>
                <c:pt idx="1">
                  <c:v>0.98592800000000003</c:v>
                </c:pt>
                <c:pt idx="2">
                  <c:v>0.84160400000000002</c:v>
                </c:pt>
                <c:pt idx="3">
                  <c:v>0.77031099999999997</c:v>
                </c:pt>
                <c:pt idx="4">
                  <c:v>0.60338099999999995</c:v>
                </c:pt>
                <c:pt idx="5">
                  <c:v>0.45210099999999998</c:v>
                </c:pt>
                <c:pt idx="6">
                  <c:v>0.401675</c:v>
                </c:pt>
                <c:pt idx="7">
                  <c:v>0.30082100000000001</c:v>
                </c:pt>
                <c:pt idx="8">
                  <c:v>0.25387199999999999</c:v>
                </c:pt>
                <c:pt idx="9">
                  <c:v>0.206923</c:v>
                </c:pt>
                <c:pt idx="10">
                  <c:v>0.15128</c:v>
                </c:pt>
                <c:pt idx="11">
                  <c:v>0.10607</c:v>
                </c:pt>
                <c:pt idx="12">
                  <c:v>4.8687800000000003E-2</c:v>
                </c:pt>
                <c:pt idx="13">
                  <c:v>2.2605099999999999E-2</c:v>
                </c:pt>
                <c:pt idx="14">
                  <c:v>3.4776999999999998E-3</c:v>
                </c:pt>
                <c:pt idx="15">
                  <c:v>1.7388499999999999E-3</c:v>
                </c:pt>
                <c:pt idx="16">
                  <c:v>-5.3904399999999998E-2</c:v>
                </c:pt>
                <c:pt idx="17">
                  <c:v>-0.10433099999999999</c:v>
                </c:pt>
                <c:pt idx="18">
                  <c:v>-0.14954100000000001</c:v>
                </c:pt>
                <c:pt idx="19">
                  <c:v>-0.20344599999999999</c:v>
                </c:pt>
                <c:pt idx="20">
                  <c:v>-0.30951499999999998</c:v>
                </c:pt>
                <c:pt idx="21">
                  <c:v>-0.401675</c:v>
                </c:pt>
                <c:pt idx="22">
                  <c:v>-0.50078900000000004</c:v>
                </c:pt>
                <c:pt idx="23">
                  <c:v>-0.60338099999999995</c:v>
                </c:pt>
                <c:pt idx="24">
                  <c:v>-0.70075699999999996</c:v>
                </c:pt>
                <c:pt idx="25">
                  <c:v>-0.90246400000000004</c:v>
                </c:pt>
                <c:pt idx="26">
                  <c:v>-0.99114500000000005</c:v>
                </c:pt>
              </c:numCache>
            </c:numRef>
          </c:xVal>
          <c:yVal>
            <c:numRef>
              <c:f>DM_Sweep!$E$2:$E$28</c:f>
              <c:numCache>
                <c:formatCode>General</c:formatCode>
                <c:ptCount val="27"/>
                <c:pt idx="0">
                  <c:v>0.86246999999999996</c:v>
                </c:pt>
                <c:pt idx="1">
                  <c:v>0.81378200000000001</c:v>
                </c:pt>
                <c:pt idx="2">
                  <c:v>0.81030400000000002</c:v>
                </c:pt>
                <c:pt idx="3">
                  <c:v>0.81030400000000002</c:v>
                </c:pt>
                <c:pt idx="4">
                  <c:v>0.80856600000000001</c:v>
                </c:pt>
                <c:pt idx="5">
                  <c:v>0.80508800000000003</c:v>
                </c:pt>
                <c:pt idx="6">
                  <c:v>0.799871</c:v>
                </c:pt>
                <c:pt idx="7">
                  <c:v>0.794655</c:v>
                </c:pt>
                <c:pt idx="8">
                  <c:v>0.78422199999999997</c:v>
                </c:pt>
                <c:pt idx="9">
                  <c:v>0.74770599999999998</c:v>
                </c:pt>
                <c:pt idx="10">
                  <c:v>0.65032999999999996</c:v>
                </c:pt>
                <c:pt idx="11">
                  <c:v>0.50252799999999997</c:v>
                </c:pt>
                <c:pt idx="12">
                  <c:v>0.252133</c:v>
                </c:pt>
                <c:pt idx="13">
                  <c:v>0.12171999999999999</c:v>
                </c:pt>
                <c:pt idx="14">
                  <c:v>6.9553999999999996E-3</c:v>
                </c:pt>
                <c:pt idx="15">
                  <c:v>-3.4776999999999998E-3</c:v>
                </c:pt>
                <c:pt idx="16">
                  <c:v>-0.27995500000000001</c:v>
                </c:pt>
                <c:pt idx="17">
                  <c:v>-0.49904999999999999</c:v>
                </c:pt>
                <c:pt idx="18">
                  <c:v>-0.65554699999999999</c:v>
                </c:pt>
                <c:pt idx="19">
                  <c:v>-0.75987800000000005</c:v>
                </c:pt>
                <c:pt idx="20">
                  <c:v>-0.80682699999999996</c:v>
                </c:pt>
                <c:pt idx="21">
                  <c:v>-0.81204299999999996</c:v>
                </c:pt>
                <c:pt idx="22">
                  <c:v>-0.81378200000000001</c:v>
                </c:pt>
                <c:pt idx="23">
                  <c:v>-0.81725999999999999</c:v>
                </c:pt>
                <c:pt idx="24">
                  <c:v>-0.81899900000000003</c:v>
                </c:pt>
                <c:pt idx="25">
                  <c:v>-0.82073799999999997</c:v>
                </c:pt>
                <c:pt idx="26">
                  <c:v>-0.82595399999999997</c:v>
                </c:pt>
              </c:numCache>
            </c:numRef>
          </c:yVal>
          <c:smooth val="0"/>
          <c:extLst>
            <c:ext xmlns:c16="http://schemas.microsoft.com/office/drawing/2014/chart" uri="{C3380CC4-5D6E-409C-BE32-E72D297353CC}">
              <c16:uniqueId val="{00000001-4799-47E5-B3BC-EAA872C1B7C8}"/>
            </c:ext>
          </c:extLst>
        </c:ser>
        <c:ser>
          <c:idx val="2"/>
          <c:order val="2"/>
          <c:tx>
            <c:strRef>
              <c:f>DM_Sweep!$G$1</c:f>
              <c:strCache>
                <c:ptCount val="1"/>
                <c:pt idx="0">
                  <c:v>VOUT DIFF @ VCOM=2.2V (V)</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DM_Sweep!$F$2:$F$22</c:f>
              <c:numCache>
                <c:formatCode>General</c:formatCode>
                <c:ptCount val="21"/>
                <c:pt idx="0">
                  <c:v>0.58947000000000005</c:v>
                </c:pt>
                <c:pt idx="1">
                  <c:v>0.55295499999999997</c:v>
                </c:pt>
                <c:pt idx="2">
                  <c:v>0.50078900000000004</c:v>
                </c:pt>
                <c:pt idx="3">
                  <c:v>0.406891</c:v>
                </c:pt>
                <c:pt idx="4">
                  <c:v>0.30082100000000001</c:v>
                </c:pt>
                <c:pt idx="5">
                  <c:v>0.19996800000000001</c:v>
                </c:pt>
                <c:pt idx="6">
                  <c:v>0.15475800000000001</c:v>
                </c:pt>
                <c:pt idx="7">
                  <c:v>0.102592</c:v>
                </c:pt>
                <c:pt idx="8">
                  <c:v>5.2165499999999997E-2</c:v>
                </c:pt>
                <c:pt idx="9">
                  <c:v>6.9553999999999996E-3</c:v>
                </c:pt>
                <c:pt idx="10">
                  <c:v>0</c:v>
                </c:pt>
                <c:pt idx="11">
                  <c:v>-5.0426699999999998E-2</c:v>
                </c:pt>
                <c:pt idx="12">
                  <c:v>-0.10433099999999999</c:v>
                </c:pt>
                <c:pt idx="13">
                  <c:v>-0.14954100000000001</c:v>
                </c:pt>
                <c:pt idx="14">
                  <c:v>-0.20866199999999999</c:v>
                </c:pt>
                <c:pt idx="15">
                  <c:v>-0.252133</c:v>
                </c:pt>
                <c:pt idx="16">
                  <c:v>-0.30256</c:v>
                </c:pt>
                <c:pt idx="17">
                  <c:v>-0.40515200000000001</c:v>
                </c:pt>
                <c:pt idx="18">
                  <c:v>-0.50078900000000004</c:v>
                </c:pt>
                <c:pt idx="19">
                  <c:v>-0.55469299999999999</c:v>
                </c:pt>
                <c:pt idx="20">
                  <c:v>-0.59294800000000003</c:v>
                </c:pt>
              </c:numCache>
            </c:numRef>
          </c:xVal>
          <c:yVal>
            <c:numRef>
              <c:f>DM_Sweep!$G$2:$G$22</c:f>
              <c:numCache>
                <c:formatCode>General</c:formatCode>
                <c:ptCount val="21"/>
                <c:pt idx="0">
                  <c:v>0.83638699999999999</c:v>
                </c:pt>
                <c:pt idx="1">
                  <c:v>0.83638699999999999</c:v>
                </c:pt>
                <c:pt idx="2">
                  <c:v>0.83638699999999999</c:v>
                </c:pt>
                <c:pt idx="3">
                  <c:v>0.83464799999999995</c:v>
                </c:pt>
                <c:pt idx="4">
                  <c:v>0.82769300000000001</c:v>
                </c:pt>
                <c:pt idx="5">
                  <c:v>0.76683299999999999</c:v>
                </c:pt>
                <c:pt idx="6">
                  <c:v>0.66771899999999995</c:v>
                </c:pt>
                <c:pt idx="7">
                  <c:v>0.48513899999999999</c:v>
                </c:pt>
                <c:pt idx="8">
                  <c:v>0.24343899999999999</c:v>
                </c:pt>
                <c:pt idx="9">
                  <c:v>6.9553999999999996E-3</c:v>
                </c:pt>
                <c:pt idx="10">
                  <c:v>-3.1299300000000002E-2</c:v>
                </c:pt>
                <c:pt idx="11">
                  <c:v>-0.29908200000000001</c:v>
                </c:pt>
                <c:pt idx="12">
                  <c:v>-0.52861100000000005</c:v>
                </c:pt>
                <c:pt idx="13">
                  <c:v>-0.68684599999999996</c:v>
                </c:pt>
                <c:pt idx="14">
                  <c:v>-0.79117700000000002</c:v>
                </c:pt>
                <c:pt idx="15">
                  <c:v>-0.82421500000000003</c:v>
                </c:pt>
                <c:pt idx="16">
                  <c:v>-0.83986499999999997</c:v>
                </c:pt>
                <c:pt idx="17">
                  <c:v>-0.84334299999999995</c:v>
                </c:pt>
                <c:pt idx="18">
                  <c:v>-0.84508099999999997</c:v>
                </c:pt>
                <c:pt idx="19">
                  <c:v>-0.84682000000000002</c:v>
                </c:pt>
                <c:pt idx="20">
                  <c:v>-0.84682000000000002</c:v>
                </c:pt>
              </c:numCache>
            </c:numRef>
          </c:yVal>
          <c:smooth val="0"/>
          <c:extLst>
            <c:ext xmlns:c16="http://schemas.microsoft.com/office/drawing/2014/chart" uri="{C3380CC4-5D6E-409C-BE32-E72D297353CC}">
              <c16:uniqueId val="{00000002-4799-47E5-B3BC-EAA872C1B7C8}"/>
            </c:ext>
          </c:extLst>
        </c:ser>
        <c:dLbls>
          <c:showLegendKey val="0"/>
          <c:showVal val="0"/>
          <c:showCatName val="0"/>
          <c:showSerName val="0"/>
          <c:showPercent val="0"/>
          <c:showBubbleSize val="0"/>
        </c:dLbls>
        <c:axId val="1364441248"/>
        <c:axId val="1364442208"/>
      </c:scatterChart>
      <c:valAx>
        <c:axId val="13644412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64442208"/>
        <c:crosses val="autoZero"/>
        <c:crossBetween val="midCat"/>
      </c:valAx>
      <c:valAx>
        <c:axId val="1364442208"/>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36444124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altLang="zh-CN" sz="2000"/>
              <a:t>Differential VOUT-VIN</a:t>
            </a:r>
            <a:r>
              <a:rPr lang="en-US" altLang="zh-CN" sz="2000" baseline="0"/>
              <a:t> </a:t>
            </a:r>
            <a:endParaRPr lang="zh-CN" altLang="en-US" sz="200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'R+Current'!$C$1</c:f>
              <c:strCache>
                <c:ptCount val="1"/>
                <c:pt idx="0">
                  <c:v>VOUT DIFF @ ISS=200uA R=4.7k (V)</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'R+Current'!$B$2:$B$26</c:f>
              <c:numCache>
                <c:formatCode>General</c:formatCode>
                <c:ptCount val="25"/>
                <c:pt idx="0">
                  <c:v>2.4691700000000001</c:v>
                </c:pt>
                <c:pt idx="1">
                  <c:v>2.0048900000000001</c:v>
                </c:pt>
                <c:pt idx="2">
                  <c:v>1.5041100000000001</c:v>
                </c:pt>
                <c:pt idx="3">
                  <c:v>1.00332</c:v>
                </c:pt>
                <c:pt idx="4">
                  <c:v>0.81378200000000001</c:v>
                </c:pt>
                <c:pt idx="5">
                  <c:v>0.70249600000000001</c:v>
                </c:pt>
                <c:pt idx="6">
                  <c:v>0.60164200000000001</c:v>
                </c:pt>
                <c:pt idx="7">
                  <c:v>0.50252799999999997</c:v>
                </c:pt>
                <c:pt idx="8">
                  <c:v>0.401675</c:v>
                </c:pt>
                <c:pt idx="9">
                  <c:v>0.30951499999999998</c:v>
                </c:pt>
                <c:pt idx="10">
                  <c:v>0.210401</c:v>
                </c:pt>
                <c:pt idx="11">
                  <c:v>0.10954800000000001</c:v>
                </c:pt>
                <c:pt idx="12">
                  <c:v>6.9553999999999996E-3</c:v>
                </c:pt>
                <c:pt idx="13">
                  <c:v>-3.4776999999999998E-3</c:v>
                </c:pt>
                <c:pt idx="14">
                  <c:v>-0.10433099999999999</c:v>
                </c:pt>
                <c:pt idx="15">
                  <c:v>-0.201707</c:v>
                </c:pt>
                <c:pt idx="16">
                  <c:v>-0.30256</c:v>
                </c:pt>
                <c:pt idx="17">
                  <c:v>-0.40515200000000001</c:v>
                </c:pt>
                <c:pt idx="18">
                  <c:v>-0.50600599999999996</c:v>
                </c:pt>
                <c:pt idx="19">
                  <c:v>-0.60511999999999999</c:v>
                </c:pt>
                <c:pt idx="20">
                  <c:v>-0.80334899999999998</c:v>
                </c:pt>
                <c:pt idx="21">
                  <c:v>-1.0085299999999999</c:v>
                </c:pt>
                <c:pt idx="22">
                  <c:v>-1.5075799999999999</c:v>
                </c:pt>
                <c:pt idx="23">
                  <c:v>-2.0031599999999998</c:v>
                </c:pt>
                <c:pt idx="24">
                  <c:v>-2.4813399999999999</c:v>
                </c:pt>
              </c:numCache>
            </c:numRef>
          </c:xVal>
          <c:yVal>
            <c:numRef>
              <c:f>'R+Current'!$C$2:$C$26</c:f>
              <c:numCache>
                <c:formatCode>General</c:formatCode>
                <c:ptCount val="25"/>
                <c:pt idx="0">
                  <c:v>0.83638699999999999</c:v>
                </c:pt>
                <c:pt idx="1">
                  <c:v>0.82943199999999995</c:v>
                </c:pt>
                <c:pt idx="2">
                  <c:v>0.82073799999999997</c:v>
                </c:pt>
                <c:pt idx="3">
                  <c:v>0.80856600000000001</c:v>
                </c:pt>
                <c:pt idx="4">
                  <c:v>0.80508800000000003</c:v>
                </c:pt>
                <c:pt idx="5">
                  <c:v>0.80334899999999998</c:v>
                </c:pt>
                <c:pt idx="6">
                  <c:v>0.799871</c:v>
                </c:pt>
                <c:pt idx="7">
                  <c:v>0.79639400000000005</c:v>
                </c:pt>
                <c:pt idx="8">
                  <c:v>0.794655</c:v>
                </c:pt>
                <c:pt idx="9">
                  <c:v>0.78769900000000004</c:v>
                </c:pt>
                <c:pt idx="10">
                  <c:v>0.73727299999999996</c:v>
                </c:pt>
                <c:pt idx="11">
                  <c:v>0.49904999999999999</c:v>
                </c:pt>
                <c:pt idx="12">
                  <c:v>4.6948999999999998E-2</c:v>
                </c:pt>
                <c:pt idx="13">
                  <c:v>-1.0433100000000001E-2</c:v>
                </c:pt>
                <c:pt idx="14">
                  <c:v>-0.47122900000000001</c:v>
                </c:pt>
                <c:pt idx="15">
                  <c:v>-0.72857799999999995</c:v>
                </c:pt>
                <c:pt idx="16">
                  <c:v>-0.78943799999999997</c:v>
                </c:pt>
                <c:pt idx="17">
                  <c:v>-0.79639400000000005</c:v>
                </c:pt>
                <c:pt idx="18">
                  <c:v>-0.799871</c:v>
                </c:pt>
                <c:pt idx="19">
                  <c:v>-0.80508800000000003</c:v>
                </c:pt>
                <c:pt idx="20">
                  <c:v>-0.81030400000000002</c:v>
                </c:pt>
                <c:pt idx="21">
                  <c:v>-0.81378200000000001</c:v>
                </c:pt>
                <c:pt idx="22">
                  <c:v>-0.82421500000000003</c:v>
                </c:pt>
                <c:pt idx="23">
                  <c:v>-0.83464799999999995</c:v>
                </c:pt>
                <c:pt idx="24">
                  <c:v>-0.84334299999999995</c:v>
                </c:pt>
              </c:numCache>
            </c:numRef>
          </c:yVal>
          <c:smooth val="0"/>
          <c:extLst>
            <c:ext xmlns:c16="http://schemas.microsoft.com/office/drawing/2014/chart" uri="{C3380CC4-5D6E-409C-BE32-E72D297353CC}">
              <c16:uniqueId val="{00000000-3619-4F03-8766-816BE32D7BCA}"/>
            </c:ext>
          </c:extLst>
        </c:ser>
        <c:ser>
          <c:idx val="1"/>
          <c:order val="1"/>
          <c:tx>
            <c:strRef>
              <c:f>'R+Current'!$E$1</c:f>
              <c:strCache>
                <c:ptCount val="1"/>
                <c:pt idx="0">
                  <c:v>VOUT DIFF @ ISS=400uA R=2.35k (V)</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'R+Current'!$D$2:$D$28</c:f>
              <c:numCache>
                <c:formatCode>General</c:formatCode>
                <c:ptCount val="27"/>
                <c:pt idx="0">
                  <c:v>2.5230700000000001</c:v>
                </c:pt>
                <c:pt idx="1">
                  <c:v>2.26572</c:v>
                </c:pt>
                <c:pt idx="2">
                  <c:v>2.0066299999999999</c:v>
                </c:pt>
                <c:pt idx="3">
                  <c:v>1.8084</c:v>
                </c:pt>
                <c:pt idx="4">
                  <c:v>1.40673</c:v>
                </c:pt>
                <c:pt idx="5">
                  <c:v>1.2084999999999999</c:v>
                </c:pt>
                <c:pt idx="6">
                  <c:v>1.0067900000000001</c:v>
                </c:pt>
                <c:pt idx="7">
                  <c:v>0.80334899999999998</c:v>
                </c:pt>
                <c:pt idx="8">
                  <c:v>0.60511999999999999</c:v>
                </c:pt>
                <c:pt idx="9">
                  <c:v>0.40341300000000002</c:v>
                </c:pt>
                <c:pt idx="10">
                  <c:v>0.30256</c:v>
                </c:pt>
                <c:pt idx="11">
                  <c:v>0.20518400000000001</c:v>
                </c:pt>
                <c:pt idx="12">
                  <c:v>0.10607</c:v>
                </c:pt>
                <c:pt idx="13">
                  <c:v>5.5643199999999997E-2</c:v>
                </c:pt>
                <c:pt idx="14">
                  <c:v>3.4776999999999998E-3</c:v>
                </c:pt>
                <c:pt idx="15">
                  <c:v>-6.9553999999999996E-3</c:v>
                </c:pt>
                <c:pt idx="16">
                  <c:v>-5.7382099999999998E-2</c:v>
                </c:pt>
                <c:pt idx="17">
                  <c:v>-0.107809</c:v>
                </c:pt>
                <c:pt idx="18">
                  <c:v>-0.20866199999999999</c:v>
                </c:pt>
                <c:pt idx="19">
                  <c:v>-0.30429899999999999</c:v>
                </c:pt>
                <c:pt idx="20">
                  <c:v>-0.40862999999999999</c:v>
                </c:pt>
                <c:pt idx="21">
                  <c:v>-0.50774399999999997</c:v>
                </c:pt>
                <c:pt idx="22">
                  <c:v>-0.70945100000000005</c:v>
                </c:pt>
                <c:pt idx="23">
                  <c:v>-0.99809999999999999</c:v>
                </c:pt>
                <c:pt idx="24">
                  <c:v>-1.50932</c:v>
                </c:pt>
                <c:pt idx="25">
                  <c:v>-2.0031599999999998</c:v>
                </c:pt>
                <c:pt idx="26">
                  <c:v>-2.4778600000000002</c:v>
                </c:pt>
              </c:numCache>
            </c:numRef>
          </c:xVal>
          <c:yVal>
            <c:numRef>
              <c:f>'R+Current'!$E$2:$E$28</c:f>
              <c:numCache>
                <c:formatCode>General</c:formatCode>
                <c:ptCount val="27"/>
                <c:pt idx="0">
                  <c:v>0.84855899999999995</c:v>
                </c:pt>
                <c:pt idx="1">
                  <c:v>0.83117099999999999</c:v>
                </c:pt>
                <c:pt idx="2">
                  <c:v>0.82421500000000003</c:v>
                </c:pt>
                <c:pt idx="3">
                  <c:v>0.81899900000000003</c:v>
                </c:pt>
                <c:pt idx="4">
                  <c:v>0.81204299999999996</c:v>
                </c:pt>
                <c:pt idx="5">
                  <c:v>0.80856600000000001</c:v>
                </c:pt>
                <c:pt idx="6">
                  <c:v>0.80508800000000003</c:v>
                </c:pt>
                <c:pt idx="7">
                  <c:v>0.79813199999999995</c:v>
                </c:pt>
                <c:pt idx="8">
                  <c:v>0.79291599999999995</c:v>
                </c:pt>
                <c:pt idx="9">
                  <c:v>0.78422199999999997</c:v>
                </c:pt>
                <c:pt idx="10">
                  <c:v>0.76509400000000005</c:v>
                </c:pt>
                <c:pt idx="11">
                  <c:v>0.65032999999999996</c:v>
                </c:pt>
                <c:pt idx="12">
                  <c:v>0.38254700000000003</c:v>
                </c:pt>
                <c:pt idx="13">
                  <c:v>0.20344599999999999</c:v>
                </c:pt>
                <c:pt idx="14">
                  <c:v>1.5649699999999999E-2</c:v>
                </c:pt>
                <c:pt idx="15">
                  <c:v>-2.0866200000000001E-2</c:v>
                </c:pt>
                <c:pt idx="16">
                  <c:v>-0.210401</c:v>
                </c:pt>
                <c:pt idx="17">
                  <c:v>-0.38428600000000002</c:v>
                </c:pt>
                <c:pt idx="18">
                  <c:v>-0.65728600000000004</c:v>
                </c:pt>
                <c:pt idx="19">
                  <c:v>-0.76857200000000003</c:v>
                </c:pt>
                <c:pt idx="20">
                  <c:v>-0.78943799999999997</c:v>
                </c:pt>
                <c:pt idx="21">
                  <c:v>-0.794655</c:v>
                </c:pt>
                <c:pt idx="22">
                  <c:v>-0.79813199999999995</c:v>
                </c:pt>
                <c:pt idx="23">
                  <c:v>-0.80682699999999996</c:v>
                </c:pt>
                <c:pt idx="24">
                  <c:v>-0.82073799999999997</c:v>
                </c:pt>
                <c:pt idx="25">
                  <c:v>-0.83117099999999999</c:v>
                </c:pt>
                <c:pt idx="26">
                  <c:v>-0.83291000000000004</c:v>
                </c:pt>
              </c:numCache>
            </c:numRef>
          </c:yVal>
          <c:smooth val="0"/>
          <c:extLst>
            <c:ext xmlns:c16="http://schemas.microsoft.com/office/drawing/2014/chart" uri="{C3380CC4-5D6E-409C-BE32-E72D297353CC}">
              <c16:uniqueId val="{00000001-3619-4F03-8766-816BE32D7BCA}"/>
            </c:ext>
          </c:extLst>
        </c:ser>
        <c:ser>
          <c:idx val="2"/>
          <c:order val="2"/>
          <c:tx>
            <c:strRef>
              <c:f>'R+Current'!$G$1</c:f>
              <c:strCache>
                <c:ptCount val="1"/>
                <c:pt idx="0">
                  <c:v>VOUT DIFF @ ISS=800uA R=1.2k (V)</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'R+Current'!$F$2:$F$24</c:f>
              <c:numCache>
                <c:formatCode>General</c:formatCode>
                <c:ptCount val="23"/>
                <c:pt idx="0">
                  <c:v>2.4535200000000001</c:v>
                </c:pt>
                <c:pt idx="1">
                  <c:v>2.0066299999999999</c:v>
                </c:pt>
                <c:pt idx="2">
                  <c:v>1.5041100000000001</c:v>
                </c:pt>
                <c:pt idx="3">
                  <c:v>1.0067900000000001</c:v>
                </c:pt>
                <c:pt idx="4">
                  <c:v>0.70249600000000001</c:v>
                </c:pt>
                <c:pt idx="5">
                  <c:v>0.50600599999999996</c:v>
                </c:pt>
                <c:pt idx="6">
                  <c:v>0.401675</c:v>
                </c:pt>
                <c:pt idx="7">
                  <c:v>0.30256</c:v>
                </c:pt>
                <c:pt idx="8">
                  <c:v>0.20518400000000001</c:v>
                </c:pt>
                <c:pt idx="9">
                  <c:v>0.10607</c:v>
                </c:pt>
                <c:pt idx="10">
                  <c:v>3.4776999999999998E-3</c:v>
                </c:pt>
                <c:pt idx="11">
                  <c:v>-6.9553999999999996E-3</c:v>
                </c:pt>
                <c:pt idx="12">
                  <c:v>-0.107809</c:v>
                </c:pt>
                <c:pt idx="13">
                  <c:v>-0.20866199999999999</c:v>
                </c:pt>
                <c:pt idx="14">
                  <c:v>-0.30429899999999999</c:v>
                </c:pt>
                <c:pt idx="15">
                  <c:v>-0.40862999999999999</c:v>
                </c:pt>
                <c:pt idx="16">
                  <c:v>-0.50600599999999996</c:v>
                </c:pt>
                <c:pt idx="17">
                  <c:v>-0.60859799999999997</c:v>
                </c:pt>
                <c:pt idx="18">
                  <c:v>-0.80161000000000004</c:v>
                </c:pt>
                <c:pt idx="19">
                  <c:v>-1.01027</c:v>
                </c:pt>
                <c:pt idx="20">
                  <c:v>-1.5006299999999999</c:v>
                </c:pt>
                <c:pt idx="21">
                  <c:v>-2.0048900000000001</c:v>
                </c:pt>
                <c:pt idx="22">
                  <c:v>-2.4639500000000001</c:v>
                </c:pt>
              </c:numCache>
            </c:numRef>
          </c:xVal>
          <c:yVal>
            <c:numRef>
              <c:f>'R+Current'!$G$2:$G$24</c:f>
              <c:numCache>
                <c:formatCode>General</c:formatCode>
                <c:ptCount val="23"/>
                <c:pt idx="0">
                  <c:v>0.84160400000000002</c:v>
                </c:pt>
                <c:pt idx="1">
                  <c:v>0.83638699999999999</c:v>
                </c:pt>
                <c:pt idx="2">
                  <c:v>0.82421500000000003</c:v>
                </c:pt>
                <c:pt idx="3">
                  <c:v>0.81204299999999996</c:v>
                </c:pt>
                <c:pt idx="4">
                  <c:v>0.80334899999999998</c:v>
                </c:pt>
                <c:pt idx="5">
                  <c:v>0.79291599999999995</c:v>
                </c:pt>
                <c:pt idx="6">
                  <c:v>0.77378899999999995</c:v>
                </c:pt>
                <c:pt idx="7">
                  <c:v>0.69554000000000005</c:v>
                </c:pt>
                <c:pt idx="8">
                  <c:v>0.52513299999999996</c:v>
                </c:pt>
                <c:pt idx="9">
                  <c:v>0.28864899999999999</c:v>
                </c:pt>
                <c:pt idx="10">
                  <c:v>8.6942500000000006E-3</c:v>
                </c:pt>
                <c:pt idx="11">
                  <c:v>-1.9127399999999999E-2</c:v>
                </c:pt>
                <c:pt idx="12">
                  <c:v>-0.29560500000000001</c:v>
                </c:pt>
                <c:pt idx="13">
                  <c:v>-0.53730500000000003</c:v>
                </c:pt>
                <c:pt idx="14">
                  <c:v>-0.70945100000000005</c:v>
                </c:pt>
                <c:pt idx="15">
                  <c:v>-0.78769900000000004</c:v>
                </c:pt>
                <c:pt idx="16">
                  <c:v>-0.80161000000000004</c:v>
                </c:pt>
                <c:pt idx="17">
                  <c:v>-0.80856600000000001</c:v>
                </c:pt>
                <c:pt idx="18">
                  <c:v>-0.81378200000000001</c:v>
                </c:pt>
                <c:pt idx="19">
                  <c:v>-0.82247599999999998</c:v>
                </c:pt>
                <c:pt idx="20">
                  <c:v>-0.83464799999999995</c:v>
                </c:pt>
                <c:pt idx="21">
                  <c:v>-0.84508099999999997</c:v>
                </c:pt>
                <c:pt idx="22">
                  <c:v>-0.85203700000000004</c:v>
                </c:pt>
              </c:numCache>
            </c:numRef>
          </c:yVal>
          <c:smooth val="0"/>
          <c:extLst>
            <c:ext xmlns:c16="http://schemas.microsoft.com/office/drawing/2014/chart" uri="{C3380CC4-5D6E-409C-BE32-E72D297353CC}">
              <c16:uniqueId val="{00000002-3619-4F03-8766-816BE32D7BCA}"/>
            </c:ext>
          </c:extLst>
        </c:ser>
        <c:ser>
          <c:idx val="3"/>
          <c:order val="3"/>
          <c:tx>
            <c:strRef>
              <c:f>'R+Current'!$I$1</c:f>
              <c:strCache>
                <c:ptCount val="1"/>
                <c:pt idx="0">
                  <c:v>VOUT DIFF @ ISS=1.6mA R=600 (V)</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'R+Current'!$H$2:$H$26</c:f>
              <c:numCache>
                <c:formatCode>General</c:formatCode>
                <c:ptCount val="25"/>
                <c:pt idx="0">
                  <c:v>2.4656899999999999</c:v>
                </c:pt>
                <c:pt idx="1">
                  <c:v>2.0066299999999999</c:v>
                </c:pt>
                <c:pt idx="2">
                  <c:v>1.5041100000000001</c:v>
                </c:pt>
                <c:pt idx="3">
                  <c:v>1.0067900000000001</c:v>
                </c:pt>
                <c:pt idx="4">
                  <c:v>0.80161000000000004</c:v>
                </c:pt>
                <c:pt idx="5">
                  <c:v>0.70249600000000001</c:v>
                </c:pt>
                <c:pt idx="6">
                  <c:v>0.60685900000000004</c:v>
                </c:pt>
                <c:pt idx="7">
                  <c:v>0.50600599999999996</c:v>
                </c:pt>
                <c:pt idx="8">
                  <c:v>0.401675</c:v>
                </c:pt>
                <c:pt idx="9">
                  <c:v>0.30256</c:v>
                </c:pt>
                <c:pt idx="10">
                  <c:v>0.20518400000000001</c:v>
                </c:pt>
                <c:pt idx="11">
                  <c:v>0.10607</c:v>
                </c:pt>
                <c:pt idx="12">
                  <c:v>3.4776999999999998E-3</c:v>
                </c:pt>
                <c:pt idx="13">
                  <c:v>-6.9553999999999996E-3</c:v>
                </c:pt>
                <c:pt idx="14">
                  <c:v>-0.107809</c:v>
                </c:pt>
                <c:pt idx="15">
                  <c:v>-0.20866199999999999</c:v>
                </c:pt>
                <c:pt idx="16">
                  <c:v>-0.30429899999999999</c:v>
                </c:pt>
                <c:pt idx="17">
                  <c:v>-0.40862999999999999</c:v>
                </c:pt>
                <c:pt idx="18">
                  <c:v>-0.50774399999999997</c:v>
                </c:pt>
                <c:pt idx="19">
                  <c:v>-0.60859799999999997</c:v>
                </c:pt>
                <c:pt idx="20">
                  <c:v>-0.70945100000000005</c:v>
                </c:pt>
                <c:pt idx="21">
                  <c:v>-1.01027</c:v>
                </c:pt>
                <c:pt idx="22">
                  <c:v>-1.5006299999999999</c:v>
                </c:pt>
                <c:pt idx="23">
                  <c:v>-2.0048900000000001</c:v>
                </c:pt>
                <c:pt idx="24">
                  <c:v>-2.4517799999999998</c:v>
                </c:pt>
              </c:numCache>
            </c:numRef>
          </c:xVal>
          <c:yVal>
            <c:numRef>
              <c:f>'R+Current'!$I$2:$I$26</c:f>
              <c:numCache>
                <c:formatCode>General</c:formatCode>
                <c:ptCount val="25"/>
                <c:pt idx="0">
                  <c:v>0.84855899999999995</c:v>
                </c:pt>
                <c:pt idx="1">
                  <c:v>0.84160400000000002</c:v>
                </c:pt>
                <c:pt idx="2">
                  <c:v>0.83117099999999999</c:v>
                </c:pt>
                <c:pt idx="3">
                  <c:v>0.81378200000000001</c:v>
                </c:pt>
                <c:pt idx="4">
                  <c:v>0.80682699999999996</c:v>
                </c:pt>
                <c:pt idx="5">
                  <c:v>0.799871</c:v>
                </c:pt>
                <c:pt idx="6">
                  <c:v>0.79291599999999995</c:v>
                </c:pt>
                <c:pt idx="7">
                  <c:v>0.76161699999999999</c:v>
                </c:pt>
                <c:pt idx="8">
                  <c:v>0.67293499999999995</c:v>
                </c:pt>
                <c:pt idx="9">
                  <c:v>0.53904399999999997</c:v>
                </c:pt>
                <c:pt idx="10">
                  <c:v>0.37733100000000003</c:v>
                </c:pt>
                <c:pt idx="11">
                  <c:v>0.19822899999999999</c:v>
                </c:pt>
                <c:pt idx="12">
                  <c:v>3.4776999999999998E-3</c:v>
                </c:pt>
                <c:pt idx="13">
                  <c:v>-1.3910799999999999E-2</c:v>
                </c:pt>
                <c:pt idx="14">
                  <c:v>-0.20518400000000001</c:v>
                </c:pt>
                <c:pt idx="15">
                  <c:v>-0.387764</c:v>
                </c:pt>
                <c:pt idx="16">
                  <c:v>-0.55121600000000004</c:v>
                </c:pt>
                <c:pt idx="17">
                  <c:v>-0.68510700000000002</c:v>
                </c:pt>
                <c:pt idx="18">
                  <c:v>-0.76683299999999999</c:v>
                </c:pt>
                <c:pt idx="19">
                  <c:v>-0.799871</c:v>
                </c:pt>
                <c:pt idx="20">
                  <c:v>-0.81030400000000002</c:v>
                </c:pt>
                <c:pt idx="21">
                  <c:v>-0.82073799999999997</c:v>
                </c:pt>
                <c:pt idx="22">
                  <c:v>-0.83812600000000004</c:v>
                </c:pt>
                <c:pt idx="23">
                  <c:v>-0.850298</c:v>
                </c:pt>
                <c:pt idx="24">
                  <c:v>-0.85899199999999998</c:v>
                </c:pt>
              </c:numCache>
            </c:numRef>
          </c:yVal>
          <c:smooth val="0"/>
          <c:extLst>
            <c:ext xmlns:c16="http://schemas.microsoft.com/office/drawing/2014/chart" uri="{C3380CC4-5D6E-409C-BE32-E72D297353CC}">
              <c16:uniqueId val="{00000003-3619-4F03-8766-816BE32D7BCA}"/>
            </c:ext>
          </c:extLst>
        </c:ser>
        <c:dLbls>
          <c:showLegendKey val="0"/>
          <c:showVal val="0"/>
          <c:showCatName val="0"/>
          <c:showSerName val="0"/>
          <c:showPercent val="0"/>
          <c:showBubbleSize val="0"/>
        </c:dLbls>
        <c:axId val="1793213808"/>
        <c:axId val="1793214288"/>
      </c:scatterChart>
      <c:valAx>
        <c:axId val="17932138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93214288"/>
        <c:crosses val="autoZero"/>
        <c:crossBetween val="midCat"/>
      </c:valAx>
      <c:valAx>
        <c:axId val="1793214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793213808"/>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altLang="zh-CN" sz="2000" b="0" i="0" u="none" strike="noStrike" kern="1200" spc="0" baseline="0">
                <a:solidFill>
                  <a:sysClr val="windowText" lastClr="000000">
                    <a:lumMod val="65000"/>
                    <a:lumOff val="35000"/>
                  </a:sysClr>
                </a:solidFill>
              </a:rPr>
              <a:t>Differential IOUT-VIN </a:t>
            </a:r>
            <a:endParaRPr lang="zh-CN" altLang="en-US" sz="2000" b="0" i="0" u="none" strike="noStrike" kern="1200" spc="0" baseline="0">
              <a:solidFill>
                <a:sysClr val="windowText" lastClr="000000">
                  <a:lumMod val="65000"/>
                  <a:lumOff val="35000"/>
                </a:sysClr>
              </a:solidFill>
            </a:endParaRPr>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scatterChart>
        <c:scatterStyle val="lineMarker"/>
        <c:varyColors val="0"/>
        <c:ser>
          <c:idx val="0"/>
          <c:order val="0"/>
          <c:tx>
            <c:strRef>
              <c:f>'R+Current'!$J$1</c:f>
              <c:strCache>
                <c:ptCount val="1"/>
                <c:pt idx="0">
                  <c:v>IOUT DIFF@ @ ISS=200uA R=4.7k (uA)</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'R+Current'!$B$2:$B$26</c:f>
              <c:numCache>
                <c:formatCode>General</c:formatCode>
                <c:ptCount val="25"/>
                <c:pt idx="0">
                  <c:v>2.4691700000000001</c:v>
                </c:pt>
                <c:pt idx="1">
                  <c:v>2.0048900000000001</c:v>
                </c:pt>
                <c:pt idx="2">
                  <c:v>1.5041100000000001</c:v>
                </c:pt>
                <c:pt idx="3">
                  <c:v>1.00332</c:v>
                </c:pt>
                <c:pt idx="4">
                  <c:v>0.81378200000000001</c:v>
                </c:pt>
                <c:pt idx="5">
                  <c:v>0.70249600000000001</c:v>
                </c:pt>
                <c:pt idx="6">
                  <c:v>0.60164200000000001</c:v>
                </c:pt>
                <c:pt idx="7">
                  <c:v>0.50252799999999997</c:v>
                </c:pt>
                <c:pt idx="8">
                  <c:v>0.401675</c:v>
                </c:pt>
                <c:pt idx="9">
                  <c:v>0.30951499999999998</c:v>
                </c:pt>
                <c:pt idx="10">
                  <c:v>0.210401</c:v>
                </c:pt>
                <c:pt idx="11">
                  <c:v>0.10954800000000001</c:v>
                </c:pt>
                <c:pt idx="12">
                  <c:v>6.9553999999999996E-3</c:v>
                </c:pt>
                <c:pt idx="13">
                  <c:v>-3.4776999999999998E-3</c:v>
                </c:pt>
                <c:pt idx="14">
                  <c:v>-0.10433099999999999</c:v>
                </c:pt>
                <c:pt idx="15">
                  <c:v>-0.201707</c:v>
                </c:pt>
                <c:pt idx="16">
                  <c:v>-0.30256</c:v>
                </c:pt>
                <c:pt idx="17">
                  <c:v>-0.40515200000000001</c:v>
                </c:pt>
                <c:pt idx="18">
                  <c:v>-0.50600599999999996</c:v>
                </c:pt>
                <c:pt idx="19">
                  <c:v>-0.60511999999999999</c:v>
                </c:pt>
                <c:pt idx="20">
                  <c:v>-0.80334899999999998</c:v>
                </c:pt>
                <c:pt idx="21">
                  <c:v>-1.0085299999999999</c:v>
                </c:pt>
                <c:pt idx="22">
                  <c:v>-1.5075799999999999</c:v>
                </c:pt>
                <c:pt idx="23">
                  <c:v>-2.0031599999999998</c:v>
                </c:pt>
                <c:pt idx="24">
                  <c:v>-2.4813399999999999</c:v>
                </c:pt>
              </c:numCache>
            </c:numRef>
          </c:xVal>
          <c:yVal>
            <c:numRef>
              <c:f>'R+Current'!$J$2:$J$26</c:f>
              <c:numCache>
                <c:formatCode>General</c:formatCode>
                <c:ptCount val="25"/>
                <c:pt idx="0">
                  <c:v>174.24729166666665</c:v>
                </c:pt>
                <c:pt idx="1">
                  <c:v>172.79833333333332</c:v>
                </c:pt>
                <c:pt idx="2">
                  <c:v>170.98708333333335</c:v>
                </c:pt>
                <c:pt idx="3">
                  <c:v>168.45124999999999</c:v>
                </c:pt>
                <c:pt idx="4">
                  <c:v>167.72666666666669</c:v>
                </c:pt>
                <c:pt idx="5">
                  <c:v>167.364375</c:v>
                </c:pt>
                <c:pt idx="6">
                  <c:v>166.63979166666667</c:v>
                </c:pt>
                <c:pt idx="7">
                  <c:v>165.91541666666669</c:v>
                </c:pt>
                <c:pt idx="8">
                  <c:v>165.55312499999999</c:v>
                </c:pt>
                <c:pt idx="9">
                  <c:v>164.10395833333334</c:v>
                </c:pt>
                <c:pt idx="10">
                  <c:v>153.59854166666668</c:v>
                </c:pt>
                <c:pt idx="11">
                  <c:v>103.96875</c:v>
                </c:pt>
                <c:pt idx="12">
                  <c:v>9.7810416666666669</c:v>
                </c:pt>
                <c:pt idx="13">
                  <c:v>-2.1735625000000001</c:v>
                </c:pt>
                <c:pt idx="14">
                  <c:v>-98.172708333333333</c:v>
                </c:pt>
                <c:pt idx="15">
                  <c:v>-151.78708333333333</c:v>
                </c:pt>
                <c:pt idx="16">
                  <c:v>-164.46625</c:v>
                </c:pt>
                <c:pt idx="17">
                  <c:v>-165.91541666666669</c:v>
                </c:pt>
                <c:pt idx="18">
                  <c:v>-166.63979166666667</c:v>
                </c:pt>
                <c:pt idx="19">
                  <c:v>-167.72666666666669</c:v>
                </c:pt>
                <c:pt idx="20">
                  <c:v>-168.81333333333333</c:v>
                </c:pt>
                <c:pt idx="21">
                  <c:v>-169.53791666666666</c:v>
                </c:pt>
                <c:pt idx="22">
                  <c:v>-171.71145833333335</c:v>
                </c:pt>
                <c:pt idx="23">
                  <c:v>-173.88499999999999</c:v>
                </c:pt>
                <c:pt idx="24">
                  <c:v>-175.69645833333331</c:v>
                </c:pt>
              </c:numCache>
            </c:numRef>
          </c:yVal>
          <c:smooth val="0"/>
          <c:extLst>
            <c:ext xmlns:c16="http://schemas.microsoft.com/office/drawing/2014/chart" uri="{C3380CC4-5D6E-409C-BE32-E72D297353CC}">
              <c16:uniqueId val="{00000000-0553-43F6-BAA2-D9D753F56C3C}"/>
            </c:ext>
          </c:extLst>
        </c:ser>
        <c:ser>
          <c:idx val="1"/>
          <c:order val="1"/>
          <c:tx>
            <c:strRef>
              <c:f>'R+Current'!$K$1</c:f>
              <c:strCache>
                <c:ptCount val="1"/>
                <c:pt idx="0">
                  <c:v>IOUT DIFF @ ISS=400uA R=2.35k (uA)</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'R+Current'!$D$2:$D$28</c:f>
              <c:numCache>
                <c:formatCode>General</c:formatCode>
                <c:ptCount val="27"/>
                <c:pt idx="0">
                  <c:v>2.5230700000000001</c:v>
                </c:pt>
                <c:pt idx="1">
                  <c:v>2.26572</c:v>
                </c:pt>
                <c:pt idx="2">
                  <c:v>2.0066299999999999</c:v>
                </c:pt>
                <c:pt idx="3">
                  <c:v>1.8084</c:v>
                </c:pt>
                <c:pt idx="4">
                  <c:v>1.40673</c:v>
                </c:pt>
                <c:pt idx="5">
                  <c:v>1.2084999999999999</c:v>
                </c:pt>
                <c:pt idx="6">
                  <c:v>1.0067900000000001</c:v>
                </c:pt>
                <c:pt idx="7">
                  <c:v>0.80334899999999998</c:v>
                </c:pt>
                <c:pt idx="8">
                  <c:v>0.60511999999999999</c:v>
                </c:pt>
                <c:pt idx="9">
                  <c:v>0.40341300000000002</c:v>
                </c:pt>
                <c:pt idx="10">
                  <c:v>0.30256</c:v>
                </c:pt>
                <c:pt idx="11">
                  <c:v>0.20518400000000001</c:v>
                </c:pt>
                <c:pt idx="12">
                  <c:v>0.10607</c:v>
                </c:pt>
                <c:pt idx="13">
                  <c:v>5.5643199999999997E-2</c:v>
                </c:pt>
                <c:pt idx="14">
                  <c:v>3.4776999999999998E-3</c:v>
                </c:pt>
                <c:pt idx="15">
                  <c:v>-6.9553999999999996E-3</c:v>
                </c:pt>
                <c:pt idx="16">
                  <c:v>-5.7382099999999998E-2</c:v>
                </c:pt>
                <c:pt idx="17">
                  <c:v>-0.107809</c:v>
                </c:pt>
                <c:pt idx="18">
                  <c:v>-0.20866199999999999</c:v>
                </c:pt>
                <c:pt idx="19">
                  <c:v>-0.30429899999999999</c:v>
                </c:pt>
                <c:pt idx="20">
                  <c:v>-0.40862999999999999</c:v>
                </c:pt>
                <c:pt idx="21">
                  <c:v>-0.50774399999999997</c:v>
                </c:pt>
                <c:pt idx="22">
                  <c:v>-0.70945100000000005</c:v>
                </c:pt>
                <c:pt idx="23">
                  <c:v>-0.99809999999999999</c:v>
                </c:pt>
                <c:pt idx="24">
                  <c:v>-1.50932</c:v>
                </c:pt>
                <c:pt idx="25">
                  <c:v>-2.0031599999999998</c:v>
                </c:pt>
                <c:pt idx="26">
                  <c:v>-2.4778600000000002</c:v>
                </c:pt>
              </c:numCache>
            </c:numRef>
          </c:xVal>
          <c:yVal>
            <c:numRef>
              <c:f>'R+Current'!$K$2:$K$28</c:f>
              <c:numCache>
                <c:formatCode>General</c:formatCode>
                <c:ptCount val="27"/>
                <c:pt idx="0">
                  <c:v>353.56624999999997</c:v>
                </c:pt>
                <c:pt idx="1">
                  <c:v>346.32125000000002</c:v>
                </c:pt>
                <c:pt idx="2">
                  <c:v>343.42291666666671</c:v>
                </c:pt>
                <c:pt idx="3">
                  <c:v>341.24958333333336</c:v>
                </c:pt>
                <c:pt idx="4">
                  <c:v>338.35124999999999</c:v>
                </c:pt>
                <c:pt idx="5">
                  <c:v>336.90249999999997</c:v>
                </c:pt>
                <c:pt idx="6">
                  <c:v>335.45333333333338</c:v>
                </c:pt>
                <c:pt idx="7">
                  <c:v>332.55500000000001</c:v>
                </c:pt>
                <c:pt idx="8">
                  <c:v>330.3816666666666</c:v>
                </c:pt>
                <c:pt idx="9">
                  <c:v>326.75916666666666</c:v>
                </c:pt>
                <c:pt idx="10">
                  <c:v>318.78916666666669</c:v>
                </c:pt>
                <c:pt idx="11">
                  <c:v>270.9708333333333</c:v>
                </c:pt>
                <c:pt idx="12">
                  <c:v>159.39458333333334</c:v>
                </c:pt>
                <c:pt idx="13">
                  <c:v>84.769166666666663</c:v>
                </c:pt>
                <c:pt idx="14">
                  <c:v>6.5207083333333324</c:v>
                </c:pt>
                <c:pt idx="15">
                  <c:v>-8.6942500000000003</c:v>
                </c:pt>
                <c:pt idx="16">
                  <c:v>-87.667083333333323</c:v>
                </c:pt>
                <c:pt idx="17">
                  <c:v>-160.11916666666667</c:v>
                </c:pt>
                <c:pt idx="18">
                  <c:v>-273.86916666666667</c:v>
                </c:pt>
                <c:pt idx="19">
                  <c:v>-320.23833333333334</c:v>
                </c:pt>
                <c:pt idx="20">
                  <c:v>-328.9325</c:v>
                </c:pt>
                <c:pt idx="21">
                  <c:v>-331.10624999999999</c:v>
                </c:pt>
                <c:pt idx="22">
                  <c:v>-332.55500000000001</c:v>
                </c:pt>
                <c:pt idx="23">
                  <c:v>-336.1779166666667</c:v>
                </c:pt>
                <c:pt idx="24">
                  <c:v>-341.97416666666669</c:v>
                </c:pt>
                <c:pt idx="25">
                  <c:v>-346.32125000000002</c:v>
                </c:pt>
                <c:pt idx="26">
                  <c:v>-347.04583333333335</c:v>
                </c:pt>
              </c:numCache>
            </c:numRef>
          </c:yVal>
          <c:smooth val="0"/>
          <c:extLst>
            <c:ext xmlns:c16="http://schemas.microsoft.com/office/drawing/2014/chart" uri="{C3380CC4-5D6E-409C-BE32-E72D297353CC}">
              <c16:uniqueId val="{00000001-0553-43F6-BAA2-D9D753F56C3C}"/>
            </c:ext>
          </c:extLst>
        </c:ser>
        <c:ser>
          <c:idx val="2"/>
          <c:order val="2"/>
          <c:tx>
            <c:strRef>
              <c:f>'R+Current'!$L$1</c:f>
              <c:strCache>
                <c:ptCount val="1"/>
                <c:pt idx="0">
                  <c:v>IOUT DIFF @ ISS=800uA R=1.2k (uA)</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'R+Current'!$F$2:$F$24</c:f>
              <c:numCache>
                <c:formatCode>General</c:formatCode>
                <c:ptCount val="23"/>
                <c:pt idx="0">
                  <c:v>2.4535200000000001</c:v>
                </c:pt>
                <c:pt idx="1">
                  <c:v>2.0066299999999999</c:v>
                </c:pt>
                <c:pt idx="2">
                  <c:v>1.5041100000000001</c:v>
                </c:pt>
                <c:pt idx="3">
                  <c:v>1.0067900000000001</c:v>
                </c:pt>
                <c:pt idx="4">
                  <c:v>0.70249600000000001</c:v>
                </c:pt>
                <c:pt idx="5">
                  <c:v>0.50600599999999996</c:v>
                </c:pt>
                <c:pt idx="6">
                  <c:v>0.401675</c:v>
                </c:pt>
                <c:pt idx="7">
                  <c:v>0.30256</c:v>
                </c:pt>
                <c:pt idx="8">
                  <c:v>0.20518400000000001</c:v>
                </c:pt>
                <c:pt idx="9">
                  <c:v>0.10607</c:v>
                </c:pt>
                <c:pt idx="10">
                  <c:v>3.4776999999999998E-3</c:v>
                </c:pt>
                <c:pt idx="11">
                  <c:v>-6.9553999999999996E-3</c:v>
                </c:pt>
                <c:pt idx="12">
                  <c:v>-0.107809</c:v>
                </c:pt>
                <c:pt idx="13">
                  <c:v>-0.20866199999999999</c:v>
                </c:pt>
                <c:pt idx="14">
                  <c:v>-0.30429899999999999</c:v>
                </c:pt>
                <c:pt idx="15">
                  <c:v>-0.40862999999999999</c:v>
                </c:pt>
                <c:pt idx="16">
                  <c:v>-0.50600599999999996</c:v>
                </c:pt>
                <c:pt idx="17">
                  <c:v>-0.60859799999999997</c:v>
                </c:pt>
                <c:pt idx="18">
                  <c:v>-0.80161000000000004</c:v>
                </c:pt>
                <c:pt idx="19">
                  <c:v>-1.01027</c:v>
                </c:pt>
                <c:pt idx="20">
                  <c:v>-1.5006299999999999</c:v>
                </c:pt>
                <c:pt idx="21">
                  <c:v>-2.0048900000000001</c:v>
                </c:pt>
                <c:pt idx="22">
                  <c:v>-2.4639500000000001</c:v>
                </c:pt>
              </c:numCache>
            </c:numRef>
          </c:xVal>
          <c:yVal>
            <c:numRef>
              <c:f>'R+Current'!$L$2:$L$24</c:f>
              <c:numCache>
                <c:formatCode>General</c:formatCode>
                <c:ptCount val="23"/>
                <c:pt idx="0">
                  <c:v>765.09454545454548</c:v>
                </c:pt>
                <c:pt idx="1">
                  <c:v>760.35181818181809</c:v>
                </c:pt>
                <c:pt idx="2">
                  <c:v>749.28636363636372</c:v>
                </c:pt>
                <c:pt idx="3">
                  <c:v>738.220909090909</c:v>
                </c:pt>
                <c:pt idx="4">
                  <c:v>730.31727272727267</c:v>
                </c:pt>
                <c:pt idx="5">
                  <c:v>720.8327272727272</c:v>
                </c:pt>
                <c:pt idx="6">
                  <c:v>703.44454545454539</c:v>
                </c:pt>
                <c:pt idx="7">
                  <c:v>632.30909090909097</c:v>
                </c:pt>
                <c:pt idx="8">
                  <c:v>477.39363636363635</c:v>
                </c:pt>
                <c:pt idx="9">
                  <c:v>262.40818181818184</c:v>
                </c:pt>
                <c:pt idx="10">
                  <c:v>7.9038636363636368</c:v>
                </c:pt>
                <c:pt idx="11">
                  <c:v>-17.388545454545454</c:v>
                </c:pt>
                <c:pt idx="12">
                  <c:v>-268.73181818181814</c:v>
                </c:pt>
                <c:pt idx="13">
                  <c:v>-488.45909090909089</c:v>
                </c:pt>
                <c:pt idx="14">
                  <c:v>-644.95545454545459</c:v>
                </c:pt>
                <c:pt idx="15">
                  <c:v>-716.09</c:v>
                </c:pt>
                <c:pt idx="16">
                  <c:v>-728.73636363636365</c:v>
                </c:pt>
                <c:pt idx="17">
                  <c:v>-735.06000000000006</c:v>
                </c:pt>
                <c:pt idx="18">
                  <c:v>-739.80181818181825</c:v>
                </c:pt>
                <c:pt idx="19">
                  <c:v>-747.70545454545459</c:v>
                </c:pt>
                <c:pt idx="20">
                  <c:v>-758.77090909090907</c:v>
                </c:pt>
                <c:pt idx="21">
                  <c:v>-768.25545454545443</c:v>
                </c:pt>
                <c:pt idx="22">
                  <c:v>-774.57909090909095</c:v>
                </c:pt>
              </c:numCache>
            </c:numRef>
          </c:yVal>
          <c:smooth val="0"/>
          <c:extLst>
            <c:ext xmlns:c16="http://schemas.microsoft.com/office/drawing/2014/chart" uri="{C3380CC4-5D6E-409C-BE32-E72D297353CC}">
              <c16:uniqueId val="{00000002-0553-43F6-BAA2-D9D753F56C3C}"/>
            </c:ext>
          </c:extLst>
        </c:ser>
        <c:ser>
          <c:idx val="3"/>
          <c:order val="3"/>
          <c:tx>
            <c:strRef>
              <c:f>'R+Current'!$M$1</c:f>
              <c:strCache>
                <c:ptCount val="1"/>
                <c:pt idx="0">
                  <c:v>IOUT DIFF @ ISS=1.6mA R=600 (uA)</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'R+Current'!$H$2:$H$26</c:f>
              <c:numCache>
                <c:formatCode>General</c:formatCode>
                <c:ptCount val="25"/>
                <c:pt idx="0">
                  <c:v>2.4656899999999999</c:v>
                </c:pt>
                <c:pt idx="1">
                  <c:v>2.0066299999999999</c:v>
                </c:pt>
                <c:pt idx="2">
                  <c:v>1.5041100000000001</c:v>
                </c:pt>
                <c:pt idx="3">
                  <c:v>1.0067900000000001</c:v>
                </c:pt>
                <c:pt idx="4">
                  <c:v>0.80161000000000004</c:v>
                </c:pt>
                <c:pt idx="5">
                  <c:v>0.70249600000000001</c:v>
                </c:pt>
                <c:pt idx="6">
                  <c:v>0.60685900000000004</c:v>
                </c:pt>
                <c:pt idx="7">
                  <c:v>0.50600599999999996</c:v>
                </c:pt>
                <c:pt idx="8">
                  <c:v>0.401675</c:v>
                </c:pt>
                <c:pt idx="9">
                  <c:v>0.30256</c:v>
                </c:pt>
                <c:pt idx="10">
                  <c:v>0.20518400000000001</c:v>
                </c:pt>
                <c:pt idx="11">
                  <c:v>0.10607</c:v>
                </c:pt>
                <c:pt idx="12">
                  <c:v>3.4776999999999998E-3</c:v>
                </c:pt>
                <c:pt idx="13">
                  <c:v>-6.9553999999999996E-3</c:v>
                </c:pt>
                <c:pt idx="14">
                  <c:v>-0.107809</c:v>
                </c:pt>
                <c:pt idx="15">
                  <c:v>-0.20866199999999999</c:v>
                </c:pt>
                <c:pt idx="16">
                  <c:v>-0.30429899999999999</c:v>
                </c:pt>
                <c:pt idx="17">
                  <c:v>-0.40862999999999999</c:v>
                </c:pt>
                <c:pt idx="18">
                  <c:v>-0.50774399999999997</c:v>
                </c:pt>
                <c:pt idx="19">
                  <c:v>-0.60859799999999997</c:v>
                </c:pt>
                <c:pt idx="20">
                  <c:v>-0.70945100000000005</c:v>
                </c:pt>
                <c:pt idx="21">
                  <c:v>-1.01027</c:v>
                </c:pt>
                <c:pt idx="22">
                  <c:v>-1.5006299999999999</c:v>
                </c:pt>
                <c:pt idx="23">
                  <c:v>-2.0048900000000001</c:v>
                </c:pt>
                <c:pt idx="24">
                  <c:v>-2.4517799999999998</c:v>
                </c:pt>
              </c:numCache>
            </c:numRef>
          </c:xVal>
          <c:yVal>
            <c:numRef>
              <c:f>'R+Current'!$M$2:$M$26</c:f>
              <c:numCache>
                <c:formatCode>General</c:formatCode>
                <c:ptCount val="25"/>
                <c:pt idx="0">
                  <c:v>1542.8345454545454</c:v>
                </c:pt>
                <c:pt idx="1">
                  <c:v>1530.189090909091</c:v>
                </c:pt>
                <c:pt idx="2">
                  <c:v>1511.22</c:v>
                </c:pt>
                <c:pt idx="3">
                  <c:v>1479.6036363636365</c:v>
                </c:pt>
                <c:pt idx="4">
                  <c:v>1466.9581818181819</c:v>
                </c:pt>
                <c:pt idx="5">
                  <c:v>1454.310909090909</c:v>
                </c:pt>
                <c:pt idx="6">
                  <c:v>1441.6654545454544</c:v>
                </c:pt>
                <c:pt idx="7">
                  <c:v>1384.7581818181818</c:v>
                </c:pt>
                <c:pt idx="8">
                  <c:v>1223.5181818181816</c:v>
                </c:pt>
                <c:pt idx="9">
                  <c:v>980.07999999999993</c:v>
                </c:pt>
                <c:pt idx="10">
                  <c:v>686.05636363636359</c:v>
                </c:pt>
                <c:pt idx="11">
                  <c:v>360.4163636363636</c:v>
                </c:pt>
                <c:pt idx="12">
                  <c:v>6.3230909090909089</c:v>
                </c:pt>
                <c:pt idx="13">
                  <c:v>-25.292363636363635</c:v>
                </c:pt>
                <c:pt idx="14">
                  <c:v>-373.06181818181818</c:v>
                </c:pt>
                <c:pt idx="15">
                  <c:v>-705.02545454545452</c:v>
                </c:pt>
                <c:pt idx="16">
                  <c:v>-1002.2109090909092</c:v>
                </c:pt>
                <c:pt idx="17">
                  <c:v>-1245.649090909091</c:v>
                </c:pt>
                <c:pt idx="18">
                  <c:v>-1394.2418181818182</c:v>
                </c:pt>
                <c:pt idx="19">
                  <c:v>-1454.310909090909</c:v>
                </c:pt>
                <c:pt idx="20">
                  <c:v>-1473.28</c:v>
                </c:pt>
                <c:pt idx="21">
                  <c:v>-1492.2509090909089</c:v>
                </c:pt>
                <c:pt idx="22">
                  <c:v>-1523.8654545454547</c:v>
                </c:pt>
                <c:pt idx="23">
                  <c:v>-1545.9963636363636</c:v>
                </c:pt>
                <c:pt idx="24">
                  <c:v>-1561.8036363636363</c:v>
                </c:pt>
              </c:numCache>
            </c:numRef>
          </c:yVal>
          <c:smooth val="0"/>
          <c:extLst>
            <c:ext xmlns:c16="http://schemas.microsoft.com/office/drawing/2014/chart" uri="{C3380CC4-5D6E-409C-BE32-E72D297353CC}">
              <c16:uniqueId val="{00000003-0553-43F6-BAA2-D9D753F56C3C}"/>
            </c:ext>
          </c:extLst>
        </c:ser>
        <c:dLbls>
          <c:showLegendKey val="0"/>
          <c:showVal val="0"/>
          <c:showCatName val="0"/>
          <c:showSerName val="0"/>
          <c:showPercent val="0"/>
          <c:showBubbleSize val="0"/>
        </c:dLbls>
        <c:axId val="1441810271"/>
        <c:axId val="1441805951"/>
      </c:scatterChart>
      <c:valAx>
        <c:axId val="144181027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41805951"/>
        <c:crosses val="autoZero"/>
        <c:crossBetween val="midCat"/>
      </c:valAx>
      <c:valAx>
        <c:axId val="1441805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41810271"/>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7E10D2-6602-4BC5-96A2-E05E88745F1D}" type="datetimeFigureOut">
              <a:rPr lang="zh-CN" altLang="en-US" smtClean="0"/>
              <a:t>2024/11/14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B90B9E-05D6-42F1-908C-7A49207552C7}" type="slidenum">
              <a:rPr lang="zh-CN" altLang="en-US" smtClean="0"/>
              <a:t>‹#›</a:t>
            </a:fld>
            <a:endParaRPr lang="zh-CN" altLang="en-US"/>
          </a:p>
        </p:txBody>
      </p:sp>
    </p:spTree>
    <p:extLst>
      <p:ext uri="{BB962C8B-B14F-4D97-AF65-F5344CB8AC3E}">
        <p14:creationId xmlns:p14="http://schemas.microsoft.com/office/powerpoint/2010/main" val="292301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s-ES" altLang="zh-CN" dirty="0"/>
              <a:t>Ramp_X_Y_Resistor_Devider</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3</a:t>
            </a:fld>
            <a:endParaRPr lang="zh-CN" altLang="en-US"/>
          </a:p>
        </p:txBody>
      </p:sp>
    </p:spTree>
    <p:extLst>
      <p:ext uri="{BB962C8B-B14F-4D97-AF65-F5344CB8AC3E}">
        <p14:creationId xmlns:p14="http://schemas.microsoft.com/office/powerpoint/2010/main" val="2035145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CE9178"/>
                </a:solidFill>
                <a:effectLst/>
                <a:highlight>
                  <a:srgbClr val="1F1F1F"/>
                </a:highlight>
                <a:latin typeface="Consolas" panose="020B0609020204030204" pitchFamily="49" charset="0"/>
              </a:rPr>
              <a:t>Single transistor characteristics. IDS-VGS/VDS plot of NMOS transistors, square law, channel-length modulation and operating regions.</a:t>
            </a:r>
            <a:endParaRPr lang="en-US" altLang="zh-CN" b="0" dirty="0">
              <a:solidFill>
                <a:srgbClr val="CCCCCC"/>
              </a:solidFill>
              <a:effectLst/>
              <a:highlight>
                <a:srgbClr val="1F1F1F"/>
              </a:highligh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23</a:t>
            </a:fld>
            <a:endParaRPr lang="zh-CN" altLang="en-US"/>
          </a:p>
        </p:txBody>
      </p:sp>
    </p:spTree>
    <p:extLst>
      <p:ext uri="{BB962C8B-B14F-4D97-AF65-F5344CB8AC3E}">
        <p14:creationId xmlns:p14="http://schemas.microsoft.com/office/powerpoint/2010/main" val="3166042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CE9178"/>
                </a:solidFill>
                <a:effectLst/>
                <a:highlight>
                  <a:srgbClr val="1F1F1F"/>
                </a:highlight>
                <a:latin typeface="Consolas" panose="020B0609020204030204" pitchFamily="49" charset="0"/>
              </a:rPr>
              <a:t>Current mirror (1:1, 1:2, 1:4, 1:8) I-V characteristics with fixed IBIAS 200uA.</a:t>
            </a:r>
            <a:endParaRPr lang="en-US" altLang="zh-CN" b="0" dirty="0">
              <a:solidFill>
                <a:srgbClr val="CCCCCC"/>
              </a:solidFill>
              <a:effectLst/>
              <a:highlight>
                <a:srgbClr val="1F1F1F"/>
              </a:highligh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24</a:t>
            </a:fld>
            <a:endParaRPr lang="zh-CN" altLang="en-US"/>
          </a:p>
        </p:txBody>
      </p:sp>
    </p:spTree>
    <p:extLst>
      <p:ext uri="{BB962C8B-B14F-4D97-AF65-F5344CB8AC3E}">
        <p14:creationId xmlns:p14="http://schemas.microsoft.com/office/powerpoint/2010/main" val="1542513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 to measure the current for NMOS and PMOS current mirror. IBIAS sweep. </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25</a:t>
            </a:fld>
            <a:endParaRPr lang="zh-CN" altLang="en-US"/>
          </a:p>
        </p:txBody>
      </p:sp>
    </p:spTree>
    <p:extLst>
      <p:ext uri="{BB962C8B-B14F-4D97-AF65-F5344CB8AC3E}">
        <p14:creationId xmlns:p14="http://schemas.microsoft.com/office/powerpoint/2010/main" val="3022116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solidFill>
                  <a:srgbClr val="CE9178"/>
                </a:solidFill>
                <a:effectLst/>
                <a:highlight>
                  <a:srgbClr val="1F1F1F"/>
                </a:highlight>
                <a:latin typeface="Consolas" panose="020B0609020204030204" pitchFamily="49" charset="0"/>
              </a:rPr>
              <a:t>Error verification for IBIAS Sweeping. A series resistor with several Ohms between the ground and the source of M2 can cause VGS dropping and thus ~30uA error when the current is larger than 1mA. </a:t>
            </a:r>
            <a:endParaRPr lang="en-US" altLang="zh-CN" b="0" dirty="0">
              <a:solidFill>
                <a:srgbClr val="CCCCCC"/>
              </a:solidFill>
              <a:effectLst/>
              <a:highlight>
                <a:srgbClr val="1F1F1F"/>
              </a:highlight>
              <a:latin typeface="Consolas" panose="020B0609020204030204" pitchFamily="49" charset="0"/>
            </a:endParaRPr>
          </a:p>
        </p:txBody>
      </p:sp>
      <p:sp>
        <p:nvSpPr>
          <p:cNvPr id="4" name="灯片编号占位符 3"/>
          <p:cNvSpPr>
            <a:spLocks noGrp="1"/>
          </p:cNvSpPr>
          <p:nvPr>
            <p:ph type="sldNum" sz="quarter" idx="5"/>
          </p:nvPr>
        </p:nvSpPr>
        <p:spPr/>
        <p:txBody>
          <a:bodyPr/>
          <a:lstStyle/>
          <a:p>
            <a:fld id="{C5B90B9E-05D6-42F1-908C-7A49207552C7}" type="slidenum">
              <a:rPr lang="zh-CN" altLang="en-US" smtClean="0"/>
              <a:t>26</a:t>
            </a:fld>
            <a:endParaRPr lang="zh-CN" altLang="en-US"/>
          </a:p>
        </p:txBody>
      </p:sp>
    </p:spTree>
    <p:extLst>
      <p:ext uri="{BB962C8B-B14F-4D97-AF65-F5344CB8AC3E}">
        <p14:creationId xmlns:p14="http://schemas.microsoft.com/office/powerpoint/2010/main" val="935552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Schematic for VDS Sweep and Measurement</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27</a:t>
            </a:fld>
            <a:endParaRPr lang="zh-CN" altLang="en-US"/>
          </a:p>
        </p:txBody>
      </p:sp>
    </p:spTree>
    <p:extLst>
      <p:ext uri="{BB962C8B-B14F-4D97-AF65-F5344CB8AC3E}">
        <p14:creationId xmlns:p14="http://schemas.microsoft.com/office/powerpoint/2010/main" val="1711495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808080"/>
                </a:solidFill>
                <a:effectLst/>
                <a:highlight>
                  <a:srgbClr val="FFFFFF"/>
                </a:highlight>
                <a:latin typeface="Helvetica Neue"/>
              </a:rPr>
              <a:t>Connections for 1:1 NMOS current mirror IBIAS sweeping</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28</a:t>
            </a:fld>
            <a:endParaRPr lang="zh-CN" altLang="en-US"/>
          </a:p>
        </p:txBody>
      </p:sp>
    </p:spTree>
    <p:extLst>
      <p:ext uri="{BB962C8B-B14F-4D97-AF65-F5344CB8AC3E}">
        <p14:creationId xmlns:p14="http://schemas.microsoft.com/office/powerpoint/2010/main" val="3565930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808080"/>
                </a:solidFill>
                <a:effectLst/>
                <a:highlight>
                  <a:srgbClr val="FFFFFF"/>
                </a:highlight>
                <a:latin typeface="Helvetica Neue"/>
              </a:rPr>
              <a:t> Settings in ADALM2000 to sweep the VDS from 0V to 2.5V. You need to make sure the "Time Base" is large enough for you to see your 1Hz </a:t>
            </a:r>
            <a:r>
              <a:rPr lang="en-US" altLang="zh-CN" b="0" i="0" dirty="0" err="1">
                <a:solidFill>
                  <a:srgbClr val="808080"/>
                </a:solidFill>
                <a:effectLst/>
                <a:highlight>
                  <a:srgbClr val="FFFFFF"/>
                </a:highlight>
                <a:latin typeface="Helvetica Neue"/>
              </a:rPr>
              <a:t>trianlge</a:t>
            </a:r>
            <a:r>
              <a:rPr lang="en-US" altLang="zh-CN" b="0" i="0" dirty="0">
                <a:solidFill>
                  <a:srgbClr val="808080"/>
                </a:solidFill>
                <a:effectLst/>
                <a:highlight>
                  <a:srgbClr val="FFFFFF"/>
                </a:highlight>
                <a:latin typeface="Helvetica Neue"/>
              </a:rPr>
              <a:t> signal. You can press "Single" button on the top right corner to get one cycle and change the horizontal/vertical scale to see them clearly.</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29</a:t>
            </a:fld>
            <a:endParaRPr lang="zh-CN" altLang="en-US"/>
          </a:p>
        </p:txBody>
      </p:sp>
    </p:spTree>
    <p:extLst>
      <p:ext uri="{BB962C8B-B14F-4D97-AF65-F5344CB8AC3E}">
        <p14:creationId xmlns:p14="http://schemas.microsoft.com/office/powerpoint/2010/main" val="3134125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808080"/>
                </a:solidFill>
                <a:effectLst/>
                <a:highlight>
                  <a:srgbClr val="FFFFFF"/>
                </a:highlight>
                <a:latin typeface="Helvetica Neue"/>
              </a:rPr>
              <a:t>Connections for 1:1 NMOS current mirror VDS sweeping measurement. 1+ and 2+ channels are connected to the load resistor to measure the output current and VDS (Pin 20). W2 is one signal generator channel, which generates a ramp signal to sweep the VDS.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30</a:t>
            </a:fld>
            <a:endParaRPr lang="zh-CN" altLang="en-US"/>
          </a:p>
        </p:txBody>
      </p:sp>
    </p:spTree>
    <p:extLst>
      <p:ext uri="{BB962C8B-B14F-4D97-AF65-F5344CB8AC3E}">
        <p14:creationId xmlns:p14="http://schemas.microsoft.com/office/powerpoint/2010/main" val="2095429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Ramp Setting. </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31</a:t>
            </a:fld>
            <a:endParaRPr lang="zh-CN" altLang="en-US"/>
          </a:p>
        </p:txBody>
      </p:sp>
    </p:spTree>
    <p:extLst>
      <p:ext uri="{BB962C8B-B14F-4D97-AF65-F5344CB8AC3E}">
        <p14:creationId xmlns:p14="http://schemas.microsoft.com/office/powerpoint/2010/main" val="3171855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XY Plot of VDS sweep</a:t>
            </a: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32</a:t>
            </a:fld>
            <a:endParaRPr lang="zh-CN" altLang="en-US"/>
          </a:p>
        </p:txBody>
      </p:sp>
    </p:spTree>
    <p:extLst>
      <p:ext uri="{BB962C8B-B14F-4D97-AF65-F5344CB8AC3E}">
        <p14:creationId xmlns:p14="http://schemas.microsoft.com/office/powerpoint/2010/main" val="872595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Resistor Divider</a:t>
            </a: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4</a:t>
            </a:fld>
            <a:endParaRPr lang="zh-CN" altLang="en-US"/>
          </a:p>
        </p:txBody>
      </p:sp>
    </p:spTree>
    <p:extLst>
      <p:ext uri="{BB962C8B-B14F-4D97-AF65-F5344CB8AC3E}">
        <p14:creationId xmlns:p14="http://schemas.microsoft.com/office/powerpoint/2010/main" val="715560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IOUT-VDS for</a:t>
            </a:r>
            <a:r>
              <a:rPr lang="en-US" altLang="zh-CN" sz="1200" baseline="0" dirty="0"/>
              <a:t> 1:1 Current Mirror 200uA</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33</a:t>
            </a:fld>
            <a:endParaRPr lang="zh-CN" altLang="en-US"/>
          </a:p>
        </p:txBody>
      </p:sp>
    </p:spTree>
    <p:extLst>
      <p:ext uri="{BB962C8B-B14F-4D97-AF65-F5344CB8AC3E}">
        <p14:creationId xmlns:p14="http://schemas.microsoft.com/office/powerpoint/2010/main" val="161254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X4 Current, What will happen? Rout decrease, </a:t>
            </a:r>
            <a:r>
              <a:rPr lang="en-US" altLang="zh-CN" dirty="0" err="1"/>
              <a:t>Iout</a:t>
            </a:r>
            <a:r>
              <a:rPr lang="en-US" altLang="zh-CN" dirty="0"/>
              <a:t> X4 and </a:t>
            </a:r>
            <a:r>
              <a:rPr lang="en-US" altLang="zh-CN" dirty="0" err="1"/>
              <a:t>Vgs</a:t>
            </a:r>
            <a:r>
              <a:rPr lang="en-US" altLang="zh-CN" dirty="0"/>
              <a:t> increase. </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34</a:t>
            </a:fld>
            <a:endParaRPr lang="zh-CN" altLang="en-US"/>
          </a:p>
        </p:txBody>
      </p:sp>
    </p:spTree>
    <p:extLst>
      <p:ext uri="{BB962C8B-B14F-4D97-AF65-F5344CB8AC3E}">
        <p14:creationId xmlns:p14="http://schemas.microsoft.com/office/powerpoint/2010/main" val="599410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808080"/>
                </a:solidFill>
                <a:effectLst/>
                <a:highlight>
                  <a:srgbClr val="FFFFFF"/>
                </a:highlight>
                <a:latin typeface="Helvetica Neue"/>
              </a:rPr>
              <a:t> Connections for 1:X NMOS current mirror VDS sweeping measurement. 1+ and 2+ channels are connected to the load resistor to measure the output current (Pin 20, 21, 22, 23). W2 is one signal generator channel, which generates a ramp signal to sweep the VDS from 0V to 2.5V.</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36</a:t>
            </a:fld>
            <a:endParaRPr lang="zh-CN" altLang="en-US"/>
          </a:p>
        </p:txBody>
      </p:sp>
    </p:spTree>
    <p:extLst>
      <p:ext uri="{BB962C8B-B14F-4D97-AF65-F5344CB8AC3E}">
        <p14:creationId xmlns:p14="http://schemas.microsoft.com/office/powerpoint/2010/main" val="1321011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X Current Mirror</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37</a:t>
            </a:fld>
            <a:endParaRPr lang="zh-CN" altLang="en-US"/>
          </a:p>
        </p:txBody>
      </p:sp>
    </p:spTree>
    <p:extLst>
      <p:ext uri="{BB962C8B-B14F-4D97-AF65-F5344CB8AC3E}">
        <p14:creationId xmlns:p14="http://schemas.microsoft.com/office/powerpoint/2010/main" val="2284903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NMOS_sweep_load_1_X</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38</a:t>
            </a:fld>
            <a:endParaRPr lang="zh-CN" altLang="en-US"/>
          </a:p>
        </p:txBody>
      </p:sp>
    </p:spTree>
    <p:extLst>
      <p:ext uri="{BB962C8B-B14F-4D97-AF65-F5344CB8AC3E}">
        <p14:creationId xmlns:p14="http://schemas.microsoft.com/office/powerpoint/2010/main" val="2280656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a:t>
            </a:r>
            <a:r>
              <a:rPr lang="en-US" altLang="zh-CN" dirty="0"/>
              <a:t>X Current Mirror+NMOS_sweep_load_1_X</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39</a:t>
            </a:fld>
            <a:endParaRPr lang="zh-CN" altLang="en-US"/>
          </a:p>
        </p:txBody>
      </p:sp>
    </p:spTree>
    <p:extLst>
      <p:ext uri="{BB962C8B-B14F-4D97-AF65-F5344CB8AC3E}">
        <p14:creationId xmlns:p14="http://schemas.microsoft.com/office/powerpoint/2010/main" val="2257774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1:X Current Mirror Results</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40</a:t>
            </a:fld>
            <a:endParaRPr lang="zh-CN" altLang="en-US"/>
          </a:p>
        </p:txBody>
      </p:sp>
    </p:spTree>
    <p:extLst>
      <p:ext uri="{BB962C8B-B14F-4D97-AF65-F5344CB8AC3E}">
        <p14:creationId xmlns:p14="http://schemas.microsoft.com/office/powerpoint/2010/main" val="2388777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Circuit Implementation and connections for 1:2 load sweeping. </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41</a:t>
            </a:fld>
            <a:endParaRPr lang="zh-CN" altLang="en-US"/>
          </a:p>
        </p:txBody>
      </p:sp>
    </p:spTree>
    <p:extLst>
      <p:ext uri="{BB962C8B-B14F-4D97-AF65-F5344CB8AC3E}">
        <p14:creationId xmlns:p14="http://schemas.microsoft.com/office/powerpoint/2010/main" val="2808262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waveform of 1:X VDS Sweep. </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42</a:t>
            </a:fld>
            <a:endParaRPr lang="zh-CN" altLang="en-US"/>
          </a:p>
        </p:txBody>
      </p:sp>
    </p:spTree>
    <p:extLst>
      <p:ext uri="{BB962C8B-B14F-4D97-AF65-F5344CB8AC3E}">
        <p14:creationId xmlns:p14="http://schemas.microsoft.com/office/powerpoint/2010/main" val="3684888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CE9178"/>
                </a:solidFill>
                <a:effectLst/>
                <a:highlight>
                  <a:srgbClr val="1F1F1F"/>
                </a:highlight>
                <a:latin typeface="Consolas" panose="020B0609020204030204" pitchFamily="49" charset="0"/>
              </a:rPr>
              <a:t>Current mirror (1:1, 1:2, 1:4, 1:8) I-V characteristics with fixed IBIAS 200uA.</a:t>
            </a:r>
            <a:endParaRPr lang="en-US" altLang="zh-CN" b="0" dirty="0">
              <a:solidFill>
                <a:srgbClr val="CCCCCC"/>
              </a:solidFill>
              <a:effectLst/>
              <a:highlight>
                <a:srgbClr val="1F1F1F"/>
              </a:highligh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43</a:t>
            </a:fld>
            <a:endParaRPr lang="zh-CN" altLang="en-US"/>
          </a:p>
        </p:txBody>
      </p:sp>
    </p:spTree>
    <p:extLst>
      <p:ext uri="{BB962C8B-B14F-4D97-AF65-F5344CB8AC3E}">
        <p14:creationId xmlns:p14="http://schemas.microsoft.com/office/powerpoint/2010/main" val="279547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00F41-1F14-93E4-C198-3C28D9A0CF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AE848AA-1977-6FBF-4E71-143704C4B5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8305774-4276-B56A-107F-767A04DB321F}"/>
              </a:ext>
            </a:extLst>
          </p:cNvPr>
          <p:cNvSpPr>
            <a:spLocks noGrp="1"/>
          </p:cNvSpPr>
          <p:nvPr>
            <p:ph type="body" idx="1"/>
          </p:nvPr>
        </p:nvSpPr>
        <p:spPr/>
        <p:txBody>
          <a:bodyPr/>
          <a:lstStyle/>
          <a:p>
            <a:r>
              <a:rPr lang="en-US" altLang="zh-CN" dirty="0"/>
              <a:t>Resistor Divider</a:t>
            </a:r>
          </a:p>
          <a:p>
            <a:endParaRPr lang="zh-CN" altLang="en-US" dirty="0"/>
          </a:p>
        </p:txBody>
      </p:sp>
      <p:sp>
        <p:nvSpPr>
          <p:cNvPr id="4" name="灯片编号占位符 3">
            <a:extLst>
              <a:ext uri="{FF2B5EF4-FFF2-40B4-BE49-F238E27FC236}">
                <a16:creationId xmlns:a16="http://schemas.microsoft.com/office/drawing/2014/main" id="{A0858979-AF42-9134-0219-51C779E710A2}"/>
              </a:ext>
            </a:extLst>
          </p:cNvPr>
          <p:cNvSpPr>
            <a:spLocks noGrp="1"/>
          </p:cNvSpPr>
          <p:nvPr>
            <p:ph type="sldNum" sz="quarter" idx="5"/>
          </p:nvPr>
        </p:nvSpPr>
        <p:spPr/>
        <p:txBody>
          <a:bodyPr/>
          <a:lstStyle/>
          <a:p>
            <a:fld id="{C5B90B9E-05D6-42F1-908C-7A49207552C7}" type="slidenum">
              <a:rPr lang="zh-CN" altLang="en-US" smtClean="0"/>
              <a:t>5</a:t>
            </a:fld>
            <a:endParaRPr lang="zh-CN" altLang="en-US"/>
          </a:p>
        </p:txBody>
      </p:sp>
    </p:spTree>
    <p:extLst>
      <p:ext uri="{BB962C8B-B14F-4D97-AF65-F5344CB8AC3E}">
        <p14:creationId xmlns:p14="http://schemas.microsoft.com/office/powerpoint/2010/main" val="622032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Diff Pair NOMS Pin Map</a:t>
            </a: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46</a:t>
            </a:fld>
            <a:endParaRPr lang="zh-CN" altLang="en-US"/>
          </a:p>
        </p:txBody>
      </p:sp>
    </p:spTree>
    <p:extLst>
      <p:ext uri="{BB962C8B-B14F-4D97-AF65-F5344CB8AC3E}">
        <p14:creationId xmlns:p14="http://schemas.microsoft.com/office/powerpoint/2010/main" val="2788181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CE9178"/>
                </a:solidFill>
                <a:effectLst/>
                <a:highlight>
                  <a:srgbClr val="1F1F1F"/>
                </a:highlight>
                <a:latin typeface="Consolas" panose="020B0609020204030204" pitchFamily="49" charset="0"/>
              </a:rPr>
              <a:t>Measurement of NMOS diff-pair common mode response.</a:t>
            </a:r>
            <a:endParaRPr lang="en-US" altLang="zh-CN" b="0" dirty="0">
              <a:solidFill>
                <a:srgbClr val="CCCCCC"/>
              </a:solidFill>
              <a:effectLst/>
              <a:highlight>
                <a:srgbClr val="1F1F1F"/>
              </a:highligh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48</a:t>
            </a:fld>
            <a:endParaRPr lang="zh-CN" altLang="en-US"/>
          </a:p>
        </p:txBody>
      </p:sp>
    </p:spTree>
    <p:extLst>
      <p:ext uri="{BB962C8B-B14F-4D97-AF65-F5344CB8AC3E}">
        <p14:creationId xmlns:p14="http://schemas.microsoft.com/office/powerpoint/2010/main" val="244516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CE9178"/>
                </a:solidFill>
                <a:effectLst/>
                <a:highlight>
                  <a:srgbClr val="1F1F1F"/>
                </a:highlight>
                <a:latin typeface="Consolas" panose="020B0609020204030204" pitchFamily="49" charset="0"/>
              </a:rPr>
              <a:t>Measurement of NMOS diff-pair differential mode response.</a:t>
            </a:r>
            <a:endParaRPr lang="en-US" altLang="zh-CN" b="0" dirty="0">
              <a:solidFill>
                <a:srgbClr val="CCCCCC"/>
              </a:solidFill>
              <a:effectLst/>
              <a:highlight>
                <a:srgbClr val="1F1F1F"/>
              </a:highligh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49</a:t>
            </a:fld>
            <a:endParaRPr lang="zh-CN" altLang="en-US"/>
          </a:p>
        </p:txBody>
      </p:sp>
    </p:spTree>
    <p:extLst>
      <p:ext uri="{BB962C8B-B14F-4D97-AF65-F5344CB8AC3E}">
        <p14:creationId xmlns:p14="http://schemas.microsoft.com/office/powerpoint/2010/main" val="797225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CE9178"/>
                </a:solidFill>
                <a:effectLst/>
                <a:highlight>
                  <a:srgbClr val="1F1F1F"/>
                </a:highlight>
                <a:latin typeface="Consolas" panose="020B0609020204030204" pitchFamily="49" charset="0"/>
              </a:rPr>
              <a:t>How to change the common mode voltage for differential gain measurement. </a:t>
            </a:r>
            <a:endParaRPr lang="en-US" altLang="zh-CN" b="0" dirty="0">
              <a:solidFill>
                <a:srgbClr val="CCCCCC"/>
              </a:solidFill>
              <a:effectLst/>
              <a:highlight>
                <a:srgbClr val="1F1F1F"/>
              </a:highligh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51</a:t>
            </a:fld>
            <a:endParaRPr lang="zh-CN" altLang="en-US"/>
          </a:p>
        </p:txBody>
      </p:sp>
    </p:spTree>
    <p:extLst>
      <p:ext uri="{BB962C8B-B14F-4D97-AF65-F5344CB8AC3E}">
        <p14:creationId xmlns:p14="http://schemas.microsoft.com/office/powerpoint/2010/main" val="619433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CE9178"/>
                </a:solidFill>
                <a:effectLst/>
                <a:highlight>
                  <a:srgbClr val="1F1F1F"/>
                </a:highlight>
                <a:latin typeface="Consolas" panose="020B0609020204030204" pitchFamily="49" charset="0"/>
              </a:rPr>
              <a:t>Circuit diagram to investigate differential input and output range and gain.</a:t>
            </a:r>
            <a:endParaRPr lang="en-US" altLang="zh-CN" b="0" dirty="0">
              <a:solidFill>
                <a:srgbClr val="CCCCCC"/>
              </a:solidFill>
              <a:effectLst/>
              <a:highlight>
                <a:srgbClr val="1F1F1F"/>
              </a:highlight>
              <a:latin typeface="Consolas" panose="020B0609020204030204" pitchFamily="49" charset="0"/>
            </a:endParaRP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52</a:t>
            </a:fld>
            <a:endParaRPr lang="zh-CN" altLang="en-US"/>
          </a:p>
        </p:txBody>
      </p:sp>
    </p:spTree>
    <p:extLst>
      <p:ext uri="{BB962C8B-B14F-4D97-AF65-F5344CB8AC3E}">
        <p14:creationId xmlns:p14="http://schemas.microsoft.com/office/powerpoint/2010/main" val="1230927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Common-mode Response: LT-Spice Diff Pair with/without Body Effect (</a:t>
            </a:r>
            <a:r>
              <a:rPr lang="en-US" altLang="zh-CN" dirty="0" err="1"/>
              <a:t>RLoad</a:t>
            </a:r>
            <a:r>
              <a:rPr lang="en-US" altLang="zh-CN" dirty="0"/>
              <a:t>=10k Ohm).</a:t>
            </a:r>
            <a:r>
              <a:rPr lang="zh-CN" altLang="en-US" dirty="0"/>
              <a:t> </a:t>
            </a:r>
            <a:br>
              <a:rPr lang="en-US" altLang="zh-CN" dirty="0"/>
            </a:br>
            <a:endParaRPr lang="en-US" altLang="zh-CN" dirty="0"/>
          </a:p>
          <a:p>
            <a:r>
              <a:rPr lang="en-US" altLang="zh-CN" dirty="0" err="1"/>
              <a:t>Yingrui’s</a:t>
            </a:r>
            <a:r>
              <a:rPr lang="en-US" altLang="zh-CN" dirty="0"/>
              <a:t> Comment:</a:t>
            </a:r>
            <a:r>
              <a:rPr lang="zh-CN" altLang="en-US" dirty="0"/>
              <a:t>你画一个增益是</a:t>
            </a:r>
            <a:r>
              <a:rPr lang="en-US" altLang="zh-CN" dirty="0"/>
              <a:t>1</a:t>
            </a:r>
            <a:r>
              <a:rPr lang="zh-CN" altLang="en-US" dirty="0"/>
              <a:t>的渐近线</a:t>
            </a:r>
            <a:r>
              <a:rPr lang="en-US" altLang="zh-CN" dirty="0"/>
              <a:t>,</a:t>
            </a:r>
            <a:r>
              <a:rPr lang="zh-CN" altLang="en-US" dirty="0"/>
              <a:t>然后说有</a:t>
            </a:r>
            <a:r>
              <a:rPr lang="en-US" altLang="zh-CN" dirty="0"/>
              <a:t>body effect gain</a:t>
            </a:r>
            <a:r>
              <a:rPr lang="zh-CN" altLang="en-US" dirty="0"/>
              <a:t>掉了呗</a:t>
            </a:r>
            <a:r>
              <a:rPr lang="en-US" altLang="zh-CN" dirty="0"/>
              <a:t>,</a:t>
            </a:r>
            <a:r>
              <a:rPr lang="zh-CN" altLang="en-US" dirty="0"/>
              <a:t>然后你应该把电阻稍微取小一点</a:t>
            </a:r>
            <a:r>
              <a:rPr lang="en-US" altLang="zh-CN" dirty="0"/>
              <a:t>.</a:t>
            </a:r>
            <a:r>
              <a:rPr lang="zh-CN" altLang="en-US" dirty="0"/>
              <a:t>你这后面都压到线性区了</a:t>
            </a:r>
            <a:r>
              <a:rPr lang="en-US" altLang="zh-CN" dirty="0"/>
              <a:t>,</a:t>
            </a:r>
            <a:r>
              <a:rPr lang="zh-CN" altLang="en-US" dirty="0"/>
              <a:t>不太妥当</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53</a:t>
            </a:fld>
            <a:endParaRPr lang="zh-CN" altLang="en-US"/>
          </a:p>
        </p:txBody>
      </p:sp>
    </p:spTree>
    <p:extLst>
      <p:ext uri="{BB962C8B-B14F-4D97-AF65-F5344CB8AC3E}">
        <p14:creationId xmlns:p14="http://schemas.microsoft.com/office/powerpoint/2010/main" val="1261117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Common-Mode Response: Differential Pair with different Current 1-X (</a:t>
            </a:r>
            <a:r>
              <a:rPr lang="en-US" altLang="zh-CN" dirty="0" err="1"/>
              <a:t>Rload</a:t>
            </a:r>
            <a:r>
              <a:rPr lang="en-US" altLang="zh-CN" dirty="0"/>
              <a:t>=1.2k Ohm)</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56</a:t>
            </a:fld>
            <a:endParaRPr lang="zh-CN" altLang="en-US"/>
          </a:p>
        </p:txBody>
      </p:sp>
    </p:spTree>
    <p:extLst>
      <p:ext uri="{BB962C8B-B14F-4D97-AF65-F5344CB8AC3E}">
        <p14:creationId xmlns:p14="http://schemas.microsoft.com/office/powerpoint/2010/main" val="1339611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Common-Mode Response: Differential Pair with Different Load (X1Rload=1.2k Ohm, X2Rload=2.4k Ohm…)</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57</a:t>
            </a:fld>
            <a:endParaRPr lang="zh-CN" altLang="en-US"/>
          </a:p>
        </p:txBody>
      </p:sp>
    </p:spTree>
    <p:extLst>
      <p:ext uri="{BB962C8B-B14F-4D97-AF65-F5344CB8AC3E}">
        <p14:creationId xmlns:p14="http://schemas.microsoft.com/office/powerpoint/2010/main" val="3141302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Differential Response: Differential Pair with different Current 1-X (</a:t>
            </a:r>
            <a:r>
              <a:rPr lang="en-US" altLang="zh-CN" dirty="0" err="1"/>
              <a:t>Rload</a:t>
            </a:r>
            <a:r>
              <a:rPr lang="en-US" altLang="zh-CN" dirty="0"/>
              <a:t>=1.2k Ohm)</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58</a:t>
            </a:fld>
            <a:endParaRPr lang="zh-CN" altLang="en-US"/>
          </a:p>
        </p:txBody>
      </p:sp>
    </p:spTree>
    <p:extLst>
      <p:ext uri="{BB962C8B-B14F-4D97-AF65-F5344CB8AC3E}">
        <p14:creationId xmlns:p14="http://schemas.microsoft.com/office/powerpoint/2010/main" val="34989058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CE9178"/>
                </a:solidFill>
                <a:effectLst/>
                <a:highlight>
                  <a:srgbClr val="1F1F1F"/>
                </a:highlight>
                <a:latin typeface="Consolas" panose="020B0609020204030204" pitchFamily="49" charset="0"/>
              </a:rPr>
              <a:t>NMOS diff-pair common mode response with </a:t>
            </a:r>
            <a:r>
              <a:rPr lang="en-US" altLang="zh-CN" b="0" dirty="0" err="1">
                <a:solidFill>
                  <a:srgbClr val="CE9178"/>
                </a:solidFill>
                <a:effectLst/>
                <a:highlight>
                  <a:srgbClr val="1F1F1F"/>
                </a:highlight>
                <a:latin typeface="Consolas" panose="020B0609020204030204" pitchFamily="49" charset="0"/>
              </a:rPr>
              <a:t>Rload</a:t>
            </a:r>
            <a:r>
              <a:rPr lang="en-US" altLang="zh-CN" b="0">
                <a:solidFill>
                  <a:srgbClr val="CE9178"/>
                </a:solidFill>
                <a:effectLst/>
                <a:highlight>
                  <a:srgbClr val="1F1F1F"/>
                </a:highlight>
                <a:latin typeface="Consolas" panose="020B0609020204030204" pitchFamily="49" charset="0"/>
              </a:rPr>
              <a:t>=1.2k Ohm and different bias current.</a:t>
            </a:r>
            <a:endParaRPr lang="en-US" altLang="zh-CN" b="0">
              <a:solidFill>
                <a:srgbClr val="CCCCCC"/>
              </a:solidFill>
              <a:effectLst/>
              <a:highlight>
                <a:srgbClr val="1F1F1F"/>
              </a:highlight>
              <a:latin typeface="Consolas" panose="020B0609020204030204" pitchFamily="49" charset="0"/>
            </a:endParaRPr>
          </a:p>
          <a:p>
            <a:endParaRPr lang="zh-CN" altLang="en-US"/>
          </a:p>
        </p:txBody>
      </p:sp>
      <p:sp>
        <p:nvSpPr>
          <p:cNvPr id="4" name="灯片编号占位符 3"/>
          <p:cNvSpPr>
            <a:spLocks noGrp="1"/>
          </p:cNvSpPr>
          <p:nvPr>
            <p:ph type="sldNum" sz="quarter" idx="5"/>
          </p:nvPr>
        </p:nvSpPr>
        <p:spPr/>
        <p:txBody>
          <a:bodyPr/>
          <a:lstStyle/>
          <a:p>
            <a:fld id="{C5B90B9E-05D6-42F1-908C-7A49207552C7}" type="slidenum">
              <a:rPr lang="zh-CN" altLang="en-US" smtClean="0"/>
              <a:t>59</a:t>
            </a:fld>
            <a:endParaRPr lang="zh-CN" altLang="en-US"/>
          </a:p>
        </p:txBody>
      </p:sp>
    </p:spTree>
    <p:extLst>
      <p:ext uri="{BB962C8B-B14F-4D97-AF65-F5344CB8AC3E}">
        <p14:creationId xmlns:p14="http://schemas.microsoft.com/office/powerpoint/2010/main" val="3139881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My bad!</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7</a:t>
            </a:fld>
            <a:endParaRPr lang="zh-CN" altLang="en-US"/>
          </a:p>
        </p:txBody>
      </p:sp>
    </p:spTree>
    <p:extLst>
      <p:ext uri="{BB962C8B-B14F-4D97-AF65-F5344CB8AC3E}">
        <p14:creationId xmlns:p14="http://schemas.microsoft.com/office/powerpoint/2010/main" val="10102507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64</a:t>
            </a:fld>
            <a:endParaRPr lang="zh-CN" altLang="en-US"/>
          </a:p>
        </p:txBody>
      </p:sp>
    </p:spTree>
    <p:extLst>
      <p:ext uri="{BB962C8B-B14F-4D97-AF65-F5344CB8AC3E}">
        <p14:creationId xmlns:p14="http://schemas.microsoft.com/office/powerpoint/2010/main" val="12449771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67</a:t>
            </a:fld>
            <a:endParaRPr lang="zh-CN" altLang="en-US"/>
          </a:p>
        </p:txBody>
      </p:sp>
    </p:spTree>
    <p:extLst>
      <p:ext uri="{BB962C8B-B14F-4D97-AF65-F5344CB8AC3E}">
        <p14:creationId xmlns:p14="http://schemas.microsoft.com/office/powerpoint/2010/main" val="34550963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200mV </a:t>
            </a:r>
            <a:r>
              <a:rPr lang="en-US" altLang="zh-CN" dirty="0" err="1"/>
              <a:t>Vindiff</a:t>
            </a:r>
            <a:r>
              <a:rPr lang="en-US" altLang="zh-CN" dirty="0"/>
              <a:t> </a:t>
            </a:r>
            <a:r>
              <a:rPr lang="en-US" altLang="zh-CN" dirty="0" err="1"/>
              <a:t>Vpp</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70</a:t>
            </a:fld>
            <a:endParaRPr lang="zh-CN" altLang="en-US"/>
          </a:p>
        </p:txBody>
      </p:sp>
    </p:spTree>
    <p:extLst>
      <p:ext uri="{BB962C8B-B14F-4D97-AF65-F5344CB8AC3E}">
        <p14:creationId xmlns:p14="http://schemas.microsoft.com/office/powerpoint/2010/main" val="2716124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Vin,pp</a:t>
            </a:r>
            <a:r>
              <a:rPr lang="en-US" altLang="zh-CN" dirty="0"/>
              <a:t>=100mV</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71</a:t>
            </a:fld>
            <a:endParaRPr lang="zh-CN" altLang="en-US"/>
          </a:p>
        </p:txBody>
      </p:sp>
    </p:spTree>
    <p:extLst>
      <p:ext uri="{BB962C8B-B14F-4D97-AF65-F5344CB8AC3E}">
        <p14:creationId xmlns:p14="http://schemas.microsoft.com/office/powerpoint/2010/main" val="22065972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Vin,pp</a:t>
            </a:r>
            <a:r>
              <a:rPr lang="en-US" altLang="zh-CN" dirty="0"/>
              <a:t>=300mV, out of linear range</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72</a:t>
            </a:fld>
            <a:endParaRPr lang="zh-CN" altLang="en-US"/>
          </a:p>
        </p:txBody>
      </p:sp>
    </p:spTree>
    <p:extLst>
      <p:ext uri="{BB962C8B-B14F-4D97-AF65-F5344CB8AC3E}">
        <p14:creationId xmlns:p14="http://schemas.microsoft.com/office/powerpoint/2010/main" val="3417313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Question: </a:t>
            </a:r>
            <a:r>
              <a:rPr lang="en-US" altLang="zh-CN" dirty="0" err="1"/>
              <a:t>Vin,pp</a:t>
            </a:r>
            <a:r>
              <a:rPr lang="en-US" altLang="zh-CN" dirty="0"/>
              <a:t>=400mV, out of linear range, but somehow the voltage at </a:t>
            </a:r>
            <a:r>
              <a:rPr lang="en-US" altLang="zh-CN" dirty="0" err="1"/>
              <a:t>outp</a:t>
            </a:r>
            <a:r>
              <a:rPr lang="en-US" altLang="zh-CN" dirty="0"/>
              <a:t> or </a:t>
            </a:r>
            <a:r>
              <a:rPr lang="en-US" altLang="zh-CN" dirty="0" err="1"/>
              <a:t>outn</a:t>
            </a:r>
            <a:r>
              <a:rPr lang="en-US" altLang="zh-CN" dirty="0"/>
              <a:t> can be higher that 2.5V.</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73</a:t>
            </a:fld>
            <a:endParaRPr lang="zh-CN" altLang="en-US"/>
          </a:p>
        </p:txBody>
      </p:sp>
    </p:spTree>
    <p:extLst>
      <p:ext uri="{BB962C8B-B14F-4D97-AF65-F5344CB8AC3E}">
        <p14:creationId xmlns:p14="http://schemas.microsoft.com/office/powerpoint/2010/main" val="485147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12.695</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74</a:t>
            </a:fld>
            <a:endParaRPr lang="zh-CN" altLang="en-US"/>
          </a:p>
        </p:txBody>
      </p:sp>
    </p:spTree>
    <p:extLst>
      <p:ext uri="{BB962C8B-B14F-4D97-AF65-F5344CB8AC3E}">
        <p14:creationId xmlns:p14="http://schemas.microsoft.com/office/powerpoint/2010/main" val="4178931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Red is CL=1.2nF, Blue is CL=0</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76</a:t>
            </a:fld>
            <a:endParaRPr lang="zh-CN" altLang="en-US"/>
          </a:p>
        </p:txBody>
      </p:sp>
    </p:spTree>
    <p:extLst>
      <p:ext uri="{BB962C8B-B14F-4D97-AF65-F5344CB8AC3E}">
        <p14:creationId xmlns:p14="http://schemas.microsoft.com/office/powerpoint/2010/main" val="24446685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Red is CL=1.2nF, Blue is CL=0, zero of blue is due to </a:t>
            </a:r>
            <a:r>
              <a:rPr lang="en-US" altLang="zh-CN" dirty="0" err="1"/>
              <a:t>Cds</a:t>
            </a:r>
            <a:r>
              <a:rPr lang="en-US" altLang="zh-CN" dirty="0"/>
              <a:t> of current mirror I guess.</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78</a:t>
            </a:fld>
            <a:endParaRPr lang="zh-CN" altLang="en-US"/>
          </a:p>
        </p:txBody>
      </p:sp>
    </p:spTree>
    <p:extLst>
      <p:ext uri="{BB962C8B-B14F-4D97-AF65-F5344CB8AC3E}">
        <p14:creationId xmlns:p14="http://schemas.microsoft.com/office/powerpoint/2010/main" val="3046882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Vcmsrc_Vin</a:t>
            </a:r>
            <a:r>
              <a:rPr lang="en-US" altLang="zh-CN" dirty="0"/>
              <a:t>, CL have a negligible </a:t>
            </a:r>
            <a:r>
              <a:rPr lang="en-US" altLang="zh-CN" dirty="0" err="1"/>
              <a:t>effTheect</a:t>
            </a:r>
            <a:r>
              <a:rPr lang="en-US" altLang="zh-CN" dirty="0"/>
              <a:t>. Just source follower. Should be</a:t>
            </a:r>
            <a:r>
              <a:rPr lang="zh-CN" altLang="en-US" dirty="0"/>
              <a:t> </a:t>
            </a:r>
            <a:r>
              <a:rPr lang="en-US" altLang="zh-CN" dirty="0"/>
              <a:t>the</a:t>
            </a:r>
            <a:r>
              <a:rPr lang="zh-CN" altLang="en-US" dirty="0"/>
              <a:t> </a:t>
            </a:r>
            <a:r>
              <a:rPr lang="en-US" altLang="zh-CN" dirty="0"/>
              <a:t>gain</a:t>
            </a:r>
            <a:r>
              <a:rPr lang="zh-CN" altLang="en-US" dirty="0"/>
              <a:t> </a:t>
            </a:r>
            <a:r>
              <a:rPr lang="en-US" altLang="zh-CN" dirty="0"/>
              <a:t>of</a:t>
            </a:r>
            <a:r>
              <a:rPr lang="zh-CN" altLang="en-US" dirty="0"/>
              <a:t> </a:t>
            </a:r>
            <a:r>
              <a:rPr lang="en-US" altLang="zh-CN"/>
              <a:t>1.</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79</a:t>
            </a:fld>
            <a:endParaRPr lang="zh-CN" altLang="en-US"/>
          </a:p>
        </p:txBody>
      </p:sp>
    </p:spTree>
    <p:extLst>
      <p:ext uri="{BB962C8B-B14F-4D97-AF65-F5344CB8AC3E}">
        <p14:creationId xmlns:p14="http://schemas.microsoft.com/office/powerpoint/2010/main" val="2167203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11</a:t>
            </a:fld>
            <a:endParaRPr lang="zh-CN" altLang="en-US"/>
          </a:p>
        </p:txBody>
      </p:sp>
    </p:spTree>
    <p:extLst>
      <p:ext uri="{BB962C8B-B14F-4D97-AF65-F5344CB8AC3E}">
        <p14:creationId xmlns:p14="http://schemas.microsoft.com/office/powerpoint/2010/main" val="1082987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Ccm has no influence on differential gain. </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81</a:t>
            </a:fld>
            <a:endParaRPr lang="zh-CN" altLang="en-US"/>
          </a:p>
        </p:txBody>
      </p:sp>
    </p:spTree>
    <p:extLst>
      <p:ext uri="{BB962C8B-B14F-4D97-AF65-F5344CB8AC3E}">
        <p14:creationId xmlns:p14="http://schemas.microsoft.com/office/powerpoint/2010/main" val="3078664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Ccs=0 or 8.2nF</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87</a:t>
            </a:fld>
            <a:endParaRPr lang="zh-CN" altLang="en-US"/>
          </a:p>
        </p:txBody>
      </p:sp>
    </p:spTree>
    <p:extLst>
      <p:ext uri="{BB962C8B-B14F-4D97-AF65-F5344CB8AC3E}">
        <p14:creationId xmlns:p14="http://schemas.microsoft.com/office/powerpoint/2010/main" val="33284841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Ccs has no influence on diff. Same on red. Diff load has same influence on </a:t>
            </a:r>
            <a:r>
              <a:rPr lang="en-US" altLang="zh-CN" dirty="0" err="1"/>
              <a:t>Vout</a:t>
            </a:r>
            <a:r>
              <a:rPr lang="en-US" altLang="zh-CN" dirty="0"/>
              <a:t> diff. </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88</a:t>
            </a:fld>
            <a:endParaRPr lang="zh-CN" altLang="en-US"/>
          </a:p>
        </p:txBody>
      </p:sp>
    </p:spTree>
    <p:extLst>
      <p:ext uri="{BB962C8B-B14F-4D97-AF65-F5344CB8AC3E}">
        <p14:creationId xmlns:p14="http://schemas.microsoft.com/office/powerpoint/2010/main" val="3310388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Same as blue (RL=0), diff load has benefit on Acc. </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90</a:t>
            </a:fld>
            <a:endParaRPr lang="zh-CN" altLang="en-US"/>
          </a:p>
        </p:txBody>
      </p:sp>
    </p:spTree>
    <p:extLst>
      <p:ext uri="{BB962C8B-B14F-4D97-AF65-F5344CB8AC3E}">
        <p14:creationId xmlns:p14="http://schemas.microsoft.com/office/powerpoint/2010/main" val="3217240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Same.</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91</a:t>
            </a:fld>
            <a:endParaRPr lang="zh-CN" altLang="en-US"/>
          </a:p>
        </p:txBody>
      </p:sp>
    </p:spTree>
    <p:extLst>
      <p:ext uri="{BB962C8B-B14F-4D97-AF65-F5344CB8AC3E}">
        <p14:creationId xmlns:p14="http://schemas.microsoft.com/office/powerpoint/2010/main" val="7163078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Input, </a:t>
            </a:r>
            <a:r>
              <a:rPr lang="en-US" altLang="zh-CN" dirty="0" err="1"/>
              <a:t>Vpp</a:t>
            </a:r>
            <a:r>
              <a:rPr lang="en-US" altLang="zh-CN" dirty="0"/>
              <a:t>=50mV, Gain=1266/54=25.29</a:t>
            </a: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94</a:t>
            </a:fld>
            <a:endParaRPr lang="zh-CN" altLang="en-US"/>
          </a:p>
        </p:txBody>
      </p:sp>
    </p:spTree>
    <p:extLst>
      <p:ext uri="{BB962C8B-B14F-4D97-AF65-F5344CB8AC3E}">
        <p14:creationId xmlns:p14="http://schemas.microsoft.com/office/powerpoint/2010/main" val="274666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Input, </a:t>
            </a:r>
            <a:r>
              <a:rPr lang="en-US" altLang="zh-CN" dirty="0" err="1"/>
              <a:t>Vpp</a:t>
            </a:r>
            <a:r>
              <a:rPr lang="en-US" altLang="zh-CN" dirty="0"/>
              <a:t>=25mV, Gain 27.56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95</a:t>
            </a:fld>
            <a:endParaRPr lang="zh-CN" altLang="en-US"/>
          </a:p>
        </p:txBody>
      </p:sp>
    </p:spTree>
    <p:extLst>
      <p:ext uri="{BB962C8B-B14F-4D97-AF65-F5344CB8AC3E}">
        <p14:creationId xmlns:p14="http://schemas.microsoft.com/office/powerpoint/2010/main" val="14052716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Input, </a:t>
            </a:r>
            <a:r>
              <a:rPr lang="en-US" altLang="zh-CN" dirty="0" err="1"/>
              <a:t>Vpp</a:t>
            </a:r>
            <a:r>
              <a:rPr lang="en-US" altLang="zh-CN" dirty="0"/>
              <a:t>=100mV</a:t>
            </a: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96</a:t>
            </a:fld>
            <a:endParaRPr lang="zh-CN" altLang="en-US"/>
          </a:p>
        </p:txBody>
      </p:sp>
    </p:spTree>
    <p:extLst>
      <p:ext uri="{BB962C8B-B14F-4D97-AF65-F5344CB8AC3E}">
        <p14:creationId xmlns:p14="http://schemas.microsoft.com/office/powerpoint/2010/main" val="3974602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should take more averages. Not stable enough. But we can identify the pole should be at around 10kHz. There should not be more poles less than 1MHz, DC Gain 28.8dB (Gain of 27)</a:t>
            </a: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97</a:t>
            </a:fld>
            <a:endParaRPr lang="zh-CN" altLang="en-US"/>
          </a:p>
        </p:txBody>
      </p:sp>
    </p:spTree>
    <p:extLst>
      <p:ext uri="{BB962C8B-B14F-4D97-AF65-F5344CB8AC3E}">
        <p14:creationId xmlns:p14="http://schemas.microsoft.com/office/powerpoint/2010/main" val="10612830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Vin,pp</a:t>
            </a:r>
            <a:r>
              <a:rPr lang="en-US" altLang="zh-CN" dirty="0"/>
              <a:t>=20mV, Common Source Amplifier. Gain: 47 (</a:t>
            </a:r>
            <a:r>
              <a:rPr lang="en-US" altLang="zh-CN" b="0" i="0" dirty="0">
                <a:solidFill>
                  <a:srgbClr val="1F1F1F"/>
                </a:solidFill>
                <a:effectLst/>
                <a:latin typeface="Roboto" panose="02000000000000000000" pitchFamily="2" charset="0"/>
              </a:rPr>
              <a:t>33dB</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98</a:t>
            </a:fld>
            <a:endParaRPr lang="zh-CN" altLang="en-US"/>
          </a:p>
        </p:txBody>
      </p:sp>
    </p:spTree>
    <p:extLst>
      <p:ext uri="{BB962C8B-B14F-4D97-AF65-F5344CB8AC3E}">
        <p14:creationId xmlns:p14="http://schemas.microsoft.com/office/powerpoint/2010/main" val="171991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Common source </a:t>
            </a:r>
            <a:r>
              <a:rPr lang="en-US" altLang="zh-CN" dirty="0"/>
              <a:t>a</a:t>
            </a:r>
            <a:r>
              <a:rPr lang="en-US" altLang="zh-CN"/>
              <a:t>mplifier</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12</a:t>
            </a:fld>
            <a:endParaRPr lang="zh-CN" altLang="en-US"/>
          </a:p>
        </p:txBody>
      </p:sp>
    </p:spTree>
    <p:extLst>
      <p:ext uri="{BB962C8B-B14F-4D97-AF65-F5344CB8AC3E}">
        <p14:creationId xmlns:p14="http://schemas.microsoft.com/office/powerpoint/2010/main" val="29140270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Vin,pp</a:t>
            </a:r>
            <a:r>
              <a:rPr lang="en-US" altLang="zh-CN" dirty="0"/>
              <a:t>=10mV, Gain=53 (35dB)</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99</a:t>
            </a:fld>
            <a:endParaRPr lang="zh-CN" altLang="en-US"/>
          </a:p>
        </p:txBody>
      </p:sp>
    </p:spTree>
    <p:extLst>
      <p:ext uri="{BB962C8B-B14F-4D97-AF65-F5344CB8AC3E}">
        <p14:creationId xmlns:p14="http://schemas.microsoft.com/office/powerpoint/2010/main" val="41241920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Vin,pp</a:t>
            </a:r>
            <a:r>
              <a:rPr lang="en-US" altLang="zh-CN" dirty="0"/>
              <a:t>=30-mV, Gain=48.7, </a:t>
            </a:r>
            <a:r>
              <a:rPr lang="en-US" altLang="zh-CN"/>
              <a:t>not saturated!</a:t>
            </a:r>
            <a:endParaRPr lang="zh-CN" altLang="en-US"/>
          </a:p>
        </p:txBody>
      </p:sp>
      <p:sp>
        <p:nvSpPr>
          <p:cNvPr id="4" name="灯片编号占位符 3"/>
          <p:cNvSpPr>
            <a:spLocks noGrp="1"/>
          </p:cNvSpPr>
          <p:nvPr>
            <p:ph type="sldNum" sz="quarter" idx="5"/>
          </p:nvPr>
        </p:nvSpPr>
        <p:spPr/>
        <p:txBody>
          <a:bodyPr/>
          <a:lstStyle/>
          <a:p>
            <a:fld id="{C5B90B9E-05D6-42F1-908C-7A49207552C7}" type="slidenum">
              <a:rPr lang="zh-CN" altLang="en-US" smtClean="0"/>
              <a:t>100</a:t>
            </a:fld>
            <a:endParaRPr lang="zh-CN" altLang="en-US"/>
          </a:p>
        </p:txBody>
      </p:sp>
    </p:spTree>
    <p:extLst>
      <p:ext uri="{BB962C8B-B14F-4D97-AF65-F5344CB8AC3E}">
        <p14:creationId xmlns:p14="http://schemas.microsoft.com/office/powerpoint/2010/main" val="17516566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 Gain=35dB, No averages. </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101</a:t>
            </a:fld>
            <a:endParaRPr lang="zh-CN" altLang="en-US"/>
          </a:p>
        </p:txBody>
      </p:sp>
    </p:spTree>
    <p:extLst>
      <p:ext uri="{BB962C8B-B14F-4D97-AF65-F5344CB8AC3E}">
        <p14:creationId xmlns:p14="http://schemas.microsoft.com/office/powerpoint/2010/main" val="12093306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 Some averages. It will crash when using 10 periods and 10 average. Use 5 period and 3 average is fine. Gain 35dB. Same as the oscilloscope. </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102</a:t>
            </a:fld>
            <a:endParaRPr lang="zh-CN" altLang="en-US"/>
          </a:p>
        </p:txBody>
      </p:sp>
    </p:spTree>
    <p:extLst>
      <p:ext uri="{BB962C8B-B14F-4D97-AF65-F5344CB8AC3E}">
        <p14:creationId xmlns:p14="http://schemas.microsoft.com/office/powerpoint/2010/main" val="937399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Without CL. CL dominant over the parasitic cap. </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103</a:t>
            </a:fld>
            <a:endParaRPr lang="zh-CN" altLang="en-US"/>
          </a:p>
        </p:txBody>
      </p:sp>
    </p:spTree>
    <p:extLst>
      <p:ext uri="{BB962C8B-B14F-4D97-AF65-F5344CB8AC3E}">
        <p14:creationId xmlns:p14="http://schemas.microsoft.com/office/powerpoint/2010/main" val="4209122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Pin Map of Current Mirror</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16</a:t>
            </a:fld>
            <a:endParaRPr lang="zh-CN" altLang="en-US"/>
          </a:p>
        </p:txBody>
      </p:sp>
    </p:spTree>
    <p:extLst>
      <p:ext uri="{BB962C8B-B14F-4D97-AF65-F5344CB8AC3E}">
        <p14:creationId xmlns:p14="http://schemas.microsoft.com/office/powerpoint/2010/main" val="1723995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17</a:t>
            </a:fld>
            <a:endParaRPr lang="zh-CN" altLang="en-US"/>
          </a:p>
        </p:txBody>
      </p:sp>
    </p:spTree>
    <p:extLst>
      <p:ext uri="{BB962C8B-B14F-4D97-AF65-F5344CB8AC3E}">
        <p14:creationId xmlns:p14="http://schemas.microsoft.com/office/powerpoint/2010/main" val="4215156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808080"/>
                </a:solidFill>
                <a:effectLst/>
                <a:highlight>
                  <a:srgbClr val="FFFFFF"/>
                </a:highlight>
                <a:latin typeface="Helvetica Neue"/>
              </a:rPr>
              <a:t>The current mirrors used in this experiment; blue pin numbers correspond to the numbers on the PCB.</a:t>
            </a:r>
            <a:endParaRPr lang="zh-CN" altLang="en-US" dirty="0"/>
          </a:p>
        </p:txBody>
      </p:sp>
      <p:sp>
        <p:nvSpPr>
          <p:cNvPr id="4" name="灯片编号占位符 3"/>
          <p:cNvSpPr>
            <a:spLocks noGrp="1"/>
          </p:cNvSpPr>
          <p:nvPr>
            <p:ph type="sldNum" sz="quarter" idx="5"/>
          </p:nvPr>
        </p:nvSpPr>
        <p:spPr/>
        <p:txBody>
          <a:bodyPr/>
          <a:lstStyle/>
          <a:p>
            <a:fld id="{C5B90B9E-05D6-42F1-908C-7A49207552C7}" type="slidenum">
              <a:rPr lang="zh-CN" altLang="en-US" smtClean="0"/>
              <a:t>22</a:t>
            </a:fld>
            <a:endParaRPr lang="zh-CN" altLang="en-US"/>
          </a:p>
        </p:txBody>
      </p:sp>
    </p:spTree>
    <p:extLst>
      <p:ext uri="{BB962C8B-B14F-4D97-AF65-F5344CB8AC3E}">
        <p14:creationId xmlns:p14="http://schemas.microsoft.com/office/powerpoint/2010/main" val="4236850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A2771-75F3-ED10-66C6-46B44460CA2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C164CA4-6F29-B696-FF3A-0876164D9E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E11FC31-84D2-DA22-55DF-5B69E7922FC4}"/>
              </a:ext>
            </a:extLst>
          </p:cNvPr>
          <p:cNvSpPr>
            <a:spLocks noGrp="1"/>
          </p:cNvSpPr>
          <p:nvPr>
            <p:ph type="dt" sz="half" idx="10"/>
          </p:nvPr>
        </p:nvSpPr>
        <p:spPr/>
        <p:txBody>
          <a:bodyPr/>
          <a:lstStyle/>
          <a:p>
            <a:fld id="{78FEF9FF-1A1E-4E85-92FE-D062242D8E59}"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73D7D027-E3D0-B7B0-9216-E24E9387AC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796896-B1D8-8076-50EF-72CC3618F8EB}"/>
              </a:ext>
            </a:extLst>
          </p:cNvPr>
          <p:cNvSpPr>
            <a:spLocks noGrp="1"/>
          </p:cNvSpPr>
          <p:nvPr>
            <p:ph type="sldNum" sz="quarter" idx="12"/>
          </p:nvPr>
        </p:nvSpPr>
        <p:spPr/>
        <p:txBody>
          <a:body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3153498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E9E64-F822-502C-7879-2651044A69A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7F03F24-C188-58C9-EEA8-81B32FCD002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721AFF-D323-5C37-9494-73DF6F4500FD}"/>
              </a:ext>
            </a:extLst>
          </p:cNvPr>
          <p:cNvSpPr>
            <a:spLocks noGrp="1"/>
          </p:cNvSpPr>
          <p:nvPr>
            <p:ph type="dt" sz="half" idx="10"/>
          </p:nvPr>
        </p:nvSpPr>
        <p:spPr/>
        <p:txBody>
          <a:bodyPr/>
          <a:lstStyle/>
          <a:p>
            <a:fld id="{78FEF9FF-1A1E-4E85-92FE-D062242D8E59}"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13D25DAA-7E98-02BF-468D-320070C071B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F15FEC7-FB4C-BF95-5833-F35CEA581F57}"/>
              </a:ext>
            </a:extLst>
          </p:cNvPr>
          <p:cNvSpPr>
            <a:spLocks noGrp="1"/>
          </p:cNvSpPr>
          <p:nvPr>
            <p:ph type="sldNum" sz="quarter" idx="12"/>
          </p:nvPr>
        </p:nvSpPr>
        <p:spPr/>
        <p:txBody>
          <a:body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629567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851475F-1986-7D07-A507-0E968F6964D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0DA8406-76D7-C33F-7874-0AC311F473D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91635A-4B05-AD9A-A0EB-D0E4B486B13D}"/>
              </a:ext>
            </a:extLst>
          </p:cNvPr>
          <p:cNvSpPr>
            <a:spLocks noGrp="1"/>
          </p:cNvSpPr>
          <p:nvPr>
            <p:ph type="dt" sz="half" idx="10"/>
          </p:nvPr>
        </p:nvSpPr>
        <p:spPr/>
        <p:txBody>
          <a:bodyPr/>
          <a:lstStyle/>
          <a:p>
            <a:fld id="{78FEF9FF-1A1E-4E85-92FE-D062242D8E59}"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AD68D31B-F6DF-D06E-A217-128BF1EFE4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0911B2-3F74-935C-18AB-655DD910943C}"/>
              </a:ext>
            </a:extLst>
          </p:cNvPr>
          <p:cNvSpPr>
            <a:spLocks noGrp="1"/>
          </p:cNvSpPr>
          <p:nvPr>
            <p:ph type="sldNum" sz="quarter" idx="12"/>
          </p:nvPr>
        </p:nvSpPr>
        <p:spPr/>
        <p:txBody>
          <a:body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305913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7068E-498A-A341-7FE4-AA4B43532F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359AD9B-0AE6-7B85-7A4D-B324249A376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71E5418-1448-BF34-A2E7-98A50B75F956}"/>
              </a:ext>
            </a:extLst>
          </p:cNvPr>
          <p:cNvSpPr>
            <a:spLocks noGrp="1"/>
          </p:cNvSpPr>
          <p:nvPr>
            <p:ph type="dt" sz="half" idx="10"/>
          </p:nvPr>
        </p:nvSpPr>
        <p:spPr/>
        <p:txBody>
          <a:bodyPr/>
          <a:lstStyle/>
          <a:p>
            <a:fld id="{78FEF9FF-1A1E-4E85-92FE-D062242D8E59}"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288E09A0-FFB3-B2AC-D0C3-C6FE003376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2D50E9-4C0A-D79D-3622-FBE558F87AC0}"/>
              </a:ext>
            </a:extLst>
          </p:cNvPr>
          <p:cNvSpPr>
            <a:spLocks noGrp="1"/>
          </p:cNvSpPr>
          <p:nvPr>
            <p:ph type="sldNum" sz="quarter" idx="12"/>
          </p:nvPr>
        </p:nvSpPr>
        <p:spPr/>
        <p:txBody>
          <a:body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4250706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7FBAA1-A3B6-4D1A-CB72-BCDA9AB52D3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4C2C8C6-B81C-1237-0803-2A46F6468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FE6BDA4-E30F-A9A4-20C8-B542739E1EA9}"/>
              </a:ext>
            </a:extLst>
          </p:cNvPr>
          <p:cNvSpPr>
            <a:spLocks noGrp="1"/>
          </p:cNvSpPr>
          <p:nvPr>
            <p:ph type="dt" sz="half" idx="10"/>
          </p:nvPr>
        </p:nvSpPr>
        <p:spPr/>
        <p:txBody>
          <a:bodyPr/>
          <a:lstStyle/>
          <a:p>
            <a:fld id="{78FEF9FF-1A1E-4E85-92FE-D062242D8E59}"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4FF6DC7E-3F80-E3CF-64E0-13D9DB4C46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85D0D0B-02A6-6D4B-0ED6-997A3BCB722C}"/>
              </a:ext>
            </a:extLst>
          </p:cNvPr>
          <p:cNvSpPr>
            <a:spLocks noGrp="1"/>
          </p:cNvSpPr>
          <p:nvPr>
            <p:ph type="sldNum" sz="quarter" idx="12"/>
          </p:nvPr>
        </p:nvSpPr>
        <p:spPr/>
        <p:txBody>
          <a:body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3787172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8D70F-FE41-FADA-4804-73036E6678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B70B02A-6754-7F01-1983-D4C388D16AD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320C299-EE15-3085-A2C5-CB2680D6D83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CC36D14-6696-165D-1A22-29E14BAB27C3}"/>
              </a:ext>
            </a:extLst>
          </p:cNvPr>
          <p:cNvSpPr>
            <a:spLocks noGrp="1"/>
          </p:cNvSpPr>
          <p:nvPr>
            <p:ph type="dt" sz="half" idx="10"/>
          </p:nvPr>
        </p:nvSpPr>
        <p:spPr/>
        <p:txBody>
          <a:bodyPr/>
          <a:lstStyle/>
          <a:p>
            <a:fld id="{78FEF9FF-1A1E-4E85-92FE-D062242D8E59}" type="datetimeFigureOut">
              <a:rPr lang="zh-CN" altLang="en-US" smtClean="0"/>
              <a:t>2024/11/14</a:t>
            </a:fld>
            <a:endParaRPr lang="zh-CN" altLang="en-US"/>
          </a:p>
        </p:txBody>
      </p:sp>
      <p:sp>
        <p:nvSpPr>
          <p:cNvPr id="6" name="页脚占位符 5">
            <a:extLst>
              <a:ext uri="{FF2B5EF4-FFF2-40B4-BE49-F238E27FC236}">
                <a16:creationId xmlns:a16="http://schemas.microsoft.com/office/drawing/2014/main" id="{F4A83A42-CC32-292C-B00D-0630666595E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B3243DA-271F-301A-A48F-8EE325D0E658}"/>
              </a:ext>
            </a:extLst>
          </p:cNvPr>
          <p:cNvSpPr>
            <a:spLocks noGrp="1"/>
          </p:cNvSpPr>
          <p:nvPr>
            <p:ph type="sldNum" sz="quarter" idx="12"/>
          </p:nvPr>
        </p:nvSpPr>
        <p:spPr/>
        <p:txBody>
          <a:body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2015221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28CCA4-207D-1AC6-9E02-E0C5A8BFF82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EF62637-F3C2-9A21-EF4C-3B9A3CC37D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30A562F-7C20-0AAC-5746-E3A92B59EBE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C0FA3A6-AD4E-75AD-11C0-33C42FD7CE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D3F3EB8-45B8-2D6F-BDF9-ED845309E9B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39D3DC2-6DF7-9C53-3F3B-033B68E3619A}"/>
              </a:ext>
            </a:extLst>
          </p:cNvPr>
          <p:cNvSpPr>
            <a:spLocks noGrp="1"/>
          </p:cNvSpPr>
          <p:nvPr>
            <p:ph type="dt" sz="half" idx="10"/>
          </p:nvPr>
        </p:nvSpPr>
        <p:spPr/>
        <p:txBody>
          <a:bodyPr/>
          <a:lstStyle/>
          <a:p>
            <a:fld id="{78FEF9FF-1A1E-4E85-92FE-D062242D8E59}" type="datetimeFigureOut">
              <a:rPr lang="zh-CN" altLang="en-US" smtClean="0"/>
              <a:t>2024/11/14</a:t>
            </a:fld>
            <a:endParaRPr lang="zh-CN" altLang="en-US"/>
          </a:p>
        </p:txBody>
      </p:sp>
      <p:sp>
        <p:nvSpPr>
          <p:cNvPr id="8" name="页脚占位符 7">
            <a:extLst>
              <a:ext uri="{FF2B5EF4-FFF2-40B4-BE49-F238E27FC236}">
                <a16:creationId xmlns:a16="http://schemas.microsoft.com/office/drawing/2014/main" id="{70D7D78E-7E38-6059-976B-7352AF01232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E9C4F25-F268-1019-3623-FD0622EF4521}"/>
              </a:ext>
            </a:extLst>
          </p:cNvPr>
          <p:cNvSpPr>
            <a:spLocks noGrp="1"/>
          </p:cNvSpPr>
          <p:nvPr>
            <p:ph type="sldNum" sz="quarter" idx="12"/>
          </p:nvPr>
        </p:nvSpPr>
        <p:spPr/>
        <p:txBody>
          <a:body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3501262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19F9B8-D7C4-0E41-136D-B8DE0DF6028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E0D06A4-517E-788B-26F6-0A765EE1D052}"/>
              </a:ext>
            </a:extLst>
          </p:cNvPr>
          <p:cNvSpPr>
            <a:spLocks noGrp="1"/>
          </p:cNvSpPr>
          <p:nvPr>
            <p:ph type="dt" sz="half" idx="10"/>
          </p:nvPr>
        </p:nvSpPr>
        <p:spPr/>
        <p:txBody>
          <a:bodyPr/>
          <a:lstStyle/>
          <a:p>
            <a:fld id="{78FEF9FF-1A1E-4E85-92FE-D062242D8E59}" type="datetimeFigureOut">
              <a:rPr lang="zh-CN" altLang="en-US" smtClean="0"/>
              <a:t>2024/11/14</a:t>
            </a:fld>
            <a:endParaRPr lang="zh-CN" altLang="en-US"/>
          </a:p>
        </p:txBody>
      </p:sp>
      <p:sp>
        <p:nvSpPr>
          <p:cNvPr id="4" name="页脚占位符 3">
            <a:extLst>
              <a:ext uri="{FF2B5EF4-FFF2-40B4-BE49-F238E27FC236}">
                <a16:creationId xmlns:a16="http://schemas.microsoft.com/office/drawing/2014/main" id="{A936DED9-B537-DE9F-698F-2CDC3F69EF3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0254DAA-E309-10C3-6323-34CE2137B7EE}"/>
              </a:ext>
            </a:extLst>
          </p:cNvPr>
          <p:cNvSpPr>
            <a:spLocks noGrp="1"/>
          </p:cNvSpPr>
          <p:nvPr>
            <p:ph type="sldNum" sz="quarter" idx="12"/>
          </p:nvPr>
        </p:nvSpPr>
        <p:spPr/>
        <p:txBody>
          <a:body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3338052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6F6D878-9415-5D54-E6D7-EBF0C1307543}"/>
              </a:ext>
            </a:extLst>
          </p:cNvPr>
          <p:cNvSpPr>
            <a:spLocks noGrp="1"/>
          </p:cNvSpPr>
          <p:nvPr>
            <p:ph type="dt" sz="half" idx="10"/>
          </p:nvPr>
        </p:nvSpPr>
        <p:spPr/>
        <p:txBody>
          <a:bodyPr/>
          <a:lstStyle/>
          <a:p>
            <a:fld id="{78FEF9FF-1A1E-4E85-92FE-D062242D8E59}" type="datetimeFigureOut">
              <a:rPr lang="zh-CN" altLang="en-US" smtClean="0"/>
              <a:t>2024/11/14</a:t>
            </a:fld>
            <a:endParaRPr lang="zh-CN" altLang="en-US"/>
          </a:p>
        </p:txBody>
      </p:sp>
      <p:sp>
        <p:nvSpPr>
          <p:cNvPr id="3" name="页脚占位符 2">
            <a:extLst>
              <a:ext uri="{FF2B5EF4-FFF2-40B4-BE49-F238E27FC236}">
                <a16:creationId xmlns:a16="http://schemas.microsoft.com/office/drawing/2014/main" id="{474A3A02-0CA4-500D-47CA-C9C6465EE43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9311C8-8850-AF19-3C7B-F17509C67217}"/>
              </a:ext>
            </a:extLst>
          </p:cNvPr>
          <p:cNvSpPr>
            <a:spLocks noGrp="1"/>
          </p:cNvSpPr>
          <p:nvPr>
            <p:ph type="sldNum" sz="quarter" idx="12"/>
          </p:nvPr>
        </p:nvSpPr>
        <p:spPr/>
        <p:txBody>
          <a:body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1861980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E2E72-9470-D96C-6E17-DFFB91BCDE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3D529FE-280E-7EA8-4A72-DC9DF7001F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0959C4-9FA9-7B70-16AC-BE4F224278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F112FC-8AE0-4F8A-857F-D9DE40716411}"/>
              </a:ext>
            </a:extLst>
          </p:cNvPr>
          <p:cNvSpPr>
            <a:spLocks noGrp="1"/>
          </p:cNvSpPr>
          <p:nvPr>
            <p:ph type="dt" sz="half" idx="10"/>
          </p:nvPr>
        </p:nvSpPr>
        <p:spPr/>
        <p:txBody>
          <a:bodyPr/>
          <a:lstStyle/>
          <a:p>
            <a:fld id="{78FEF9FF-1A1E-4E85-92FE-D062242D8E59}" type="datetimeFigureOut">
              <a:rPr lang="zh-CN" altLang="en-US" smtClean="0"/>
              <a:t>2024/11/14</a:t>
            </a:fld>
            <a:endParaRPr lang="zh-CN" altLang="en-US"/>
          </a:p>
        </p:txBody>
      </p:sp>
      <p:sp>
        <p:nvSpPr>
          <p:cNvPr id="6" name="页脚占位符 5">
            <a:extLst>
              <a:ext uri="{FF2B5EF4-FFF2-40B4-BE49-F238E27FC236}">
                <a16:creationId xmlns:a16="http://schemas.microsoft.com/office/drawing/2014/main" id="{0DEDE716-4E9C-AA1C-1AA4-3A5B43E6F22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B0EC8EC-2D4D-44AD-169E-C5D447BBF0EE}"/>
              </a:ext>
            </a:extLst>
          </p:cNvPr>
          <p:cNvSpPr>
            <a:spLocks noGrp="1"/>
          </p:cNvSpPr>
          <p:nvPr>
            <p:ph type="sldNum" sz="quarter" idx="12"/>
          </p:nvPr>
        </p:nvSpPr>
        <p:spPr/>
        <p:txBody>
          <a:body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3922466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CD7AD-7F98-024C-CA76-8A949DE026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B468A2A-0FFF-ECB1-4F15-A6F80D7149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D8281D2-2174-E0D9-816A-FD975A142D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F3CF1EA-C38F-CA8D-C613-50024F5B12B1}"/>
              </a:ext>
            </a:extLst>
          </p:cNvPr>
          <p:cNvSpPr>
            <a:spLocks noGrp="1"/>
          </p:cNvSpPr>
          <p:nvPr>
            <p:ph type="dt" sz="half" idx="10"/>
          </p:nvPr>
        </p:nvSpPr>
        <p:spPr/>
        <p:txBody>
          <a:bodyPr/>
          <a:lstStyle/>
          <a:p>
            <a:fld id="{78FEF9FF-1A1E-4E85-92FE-D062242D8E59}" type="datetimeFigureOut">
              <a:rPr lang="zh-CN" altLang="en-US" smtClean="0"/>
              <a:t>2024/11/14</a:t>
            </a:fld>
            <a:endParaRPr lang="zh-CN" altLang="en-US"/>
          </a:p>
        </p:txBody>
      </p:sp>
      <p:sp>
        <p:nvSpPr>
          <p:cNvPr id="6" name="页脚占位符 5">
            <a:extLst>
              <a:ext uri="{FF2B5EF4-FFF2-40B4-BE49-F238E27FC236}">
                <a16:creationId xmlns:a16="http://schemas.microsoft.com/office/drawing/2014/main" id="{76AE692A-3842-0EB8-3E75-DD34296A9F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7C9C63-0291-3089-E3A2-3CF1D1F73FEE}"/>
              </a:ext>
            </a:extLst>
          </p:cNvPr>
          <p:cNvSpPr>
            <a:spLocks noGrp="1"/>
          </p:cNvSpPr>
          <p:nvPr>
            <p:ph type="sldNum" sz="quarter" idx="12"/>
          </p:nvPr>
        </p:nvSpPr>
        <p:spPr/>
        <p:txBody>
          <a:body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1877096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9D4E94-6218-5498-2598-727019FB5C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E1605AF-C1BD-AB9C-D99F-E62CA861E9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502F190-2FF7-3C2B-AA26-E861A06141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FEF9FF-1A1E-4E85-92FE-D062242D8E59}" type="datetimeFigureOut">
              <a:rPr lang="zh-CN" altLang="en-US" smtClean="0"/>
              <a:t>2024/11/14</a:t>
            </a:fld>
            <a:endParaRPr lang="zh-CN" altLang="en-US"/>
          </a:p>
        </p:txBody>
      </p:sp>
      <p:sp>
        <p:nvSpPr>
          <p:cNvPr id="5" name="页脚占位符 4">
            <a:extLst>
              <a:ext uri="{FF2B5EF4-FFF2-40B4-BE49-F238E27FC236}">
                <a16:creationId xmlns:a16="http://schemas.microsoft.com/office/drawing/2014/main" id="{CCED6AE0-0C45-524E-B494-372DDBE94F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1D16AC6-BCCF-A746-8E5E-3F6F33FAC9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96AE9-6B11-418A-AEEA-A427F987BE86}" type="slidenum">
              <a:rPr lang="zh-CN" altLang="en-US" smtClean="0"/>
              <a:t>‹#›</a:t>
            </a:fld>
            <a:endParaRPr lang="zh-CN" altLang="en-US"/>
          </a:p>
        </p:txBody>
      </p:sp>
    </p:spTree>
    <p:extLst>
      <p:ext uri="{BB962C8B-B14F-4D97-AF65-F5344CB8AC3E}">
        <p14:creationId xmlns:p14="http://schemas.microsoft.com/office/powerpoint/2010/main" val="949665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6.png"/><Relationship Id="rId7" Type="http://schemas.openxmlformats.org/officeDocument/2006/relationships/image" Target="../media/image12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5" Type="http://schemas.openxmlformats.org/officeDocument/2006/relationships/image" Target="../media/image111.jpeg"/><Relationship Id="rId4" Type="http://schemas.openxmlformats.org/officeDocument/2006/relationships/image" Target="../media/image110.jpe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8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8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30.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9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8A3B5-2C05-7E21-416C-4717EE1C18F2}"/>
              </a:ext>
            </a:extLst>
          </p:cNvPr>
          <p:cNvSpPr>
            <a:spLocks noGrp="1"/>
          </p:cNvSpPr>
          <p:nvPr>
            <p:ph type="ctrTitle"/>
          </p:nvPr>
        </p:nvSpPr>
        <p:spPr/>
        <p:txBody>
          <a:bodyPr/>
          <a:lstStyle/>
          <a:p>
            <a:r>
              <a:rPr lang="en-US" altLang="zh-CN" dirty="0"/>
              <a:t>Introduction</a:t>
            </a:r>
            <a:endParaRPr lang="zh-CN" altLang="en-US" dirty="0"/>
          </a:p>
        </p:txBody>
      </p:sp>
      <p:sp>
        <p:nvSpPr>
          <p:cNvPr id="3" name="副标题 2">
            <a:extLst>
              <a:ext uri="{FF2B5EF4-FFF2-40B4-BE49-F238E27FC236}">
                <a16:creationId xmlns:a16="http://schemas.microsoft.com/office/drawing/2014/main" id="{EED54EF7-78B4-7418-DD18-7FD7484D264D}"/>
              </a:ext>
            </a:extLst>
          </p:cNvPr>
          <p:cNvSpPr>
            <a:spLocks noGrp="1"/>
          </p:cNvSpPr>
          <p:nvPr>
            <p:ph type="subTitle" idx="1"/>
          </p:nvPr>
        </p:nvSpPr>
        <p:spPr/>
        <p:txBody>
          <a:bodyPr/>
          <a:lstStyle/>
          <a:p>
            <a:r>
              <a:rPr lang="en-US" altLang="zh-CN" dirty="0" err="1"/>
              <a:t>Yuechen</a:t>
            </a:r>
            <a:r>
              <a:rPr lang="en-US" altLang="zh-CN" dirty="0"/>
              <a:t> He From Sep 8</a:t>
            </a:r>
            <a:r>
              <a:rPr lang="en-US" altLang="zh-CN" baseline="30000" dirty="0"/>
              <a:t>th</a:t>
            </a:r>
            <a:r>
              <a:rPr lang="en-US" altLang="zh-CN" dirty="0"/>
              <a:t> to Sep 9</a:t>
            </a:r>
            <a:r>
              <a:rPr lang="en-US" altLang="zh-CN" baseline="30000" dirty="0"/>
              <a:t>th</a:t>
            </a:r>
            <a:r>
              <a:rPr lang="en-US" altLang="zh-CN" dirty="0"/>
              <a:t>, 2024</a:t>
            </a:r>
            <a:endParaRPr lang="zh-CN" altLang="en-US" dirty="0"/>
          </a:p>
        </p:txBody>
      </p:sp>
    </p:spTree>
    <p:extLst>
      <p:ext uri="{BB962C8B-B14F-4D97-AF65-F5344CB8AC3E}">
        <p14:creationId xmlns:p14="http://schemas.microsoft.com/office/powerpoint/2010/main" val="2549879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脑屏幕的照片&#10;&#10;低可信度描述已自动生成">
            <a:extLst>
              <a:ext uri="{FF2B5EF4-FFF2-40B4-BE49-F238E27FC236}">
                <a16:creationId xmlns:a16="http://schemas.microsoft.com/office/drawing/2014/main" id="{B70A83AA-2ED5-84E7-CFB9-B23C3D51E35C}"/>
              </a:ext>
            </a:extLst>
          </p:cNvPr>
          <p:cNvPicPr>
            <a:picLocks noChangeAspect="1"/>
          </p:cNvPicPr>
          <p:nvPr/>
        </p:nvPicPr>
        <p:blipFill>
          <a:blip r:embed="rId2">
            <a:extLst>
              <a:ext uri="{28A0092B-C50C-407E-A947-70E740481C1C}">
                <a14:useLocalDpi xmlns:a14="http://schemas.microsoft.com/office/drawing/2010/main" val="0"/>
              </a:ext>
            </a:extLst>
          </a:blip>
          <a:srcRect t="35334" b="12778"/>
          <a:stretch/>
        </p:blipFill>
        <p:spPr>
          <a:xfrm>
            <a:off x="1676400" y="1884680"/>
            <a:ext cx="8610600" cy="3350958"/>
          </a:xfrm>
          <a:prstGeom prst="rect">
            <a:avLst/>
          </a:prstGeom>
        </p:spPr>
      </p:pic>
      <p:sp>
        <p:nvSpPr>
          <p:cNvPr id="8" name="文本框 7">
            <a:extLst>
              <a:ext uri="{FF2B5EF4-FFF2-40B4-BE49-F238E27FC236}">
                <a16:creationId xmlns:a16="http://schemas.microsoft.com/office/drawing/2014/main" id="{D59238B0-AD0B-E199-944B-29A77011DF97}"/>
              </a:ext>
            </a:extLst>
          </p:cNvPr>
          <p:cNvSpPr txBox="1"/>
          <p:nvPr/>
        </p:nvSpPr>
        <p:spPr>
          <a:xfrm>
            <a:off x="1788318" y="1515348"/>
            <a:ext cx="8498682" cy="369332"/>
          </a:xfrm>
          <a:prstGeom prst="rect">
            <a:avLst/>
          </a:prstGeom>
          <a:noFill/>
        </p:spPr>
        <p:txBody>
          <a:bodyPr wrap="square" rtlCol="0">
            <a:spAutoFit/>
          </a:bodyPr>
          <a:lstStyle/>
          <a:p>
            <a:r>
              <a:rPr lang="en-US" altLang="zh-CN" b="1" dirty="0">
                <a:solidFill>
                  <a:schemeClr val="accent6">
                    <a:lumMod val="75000"/>
                  </a:schemeClr>
                </a:solidFill>
              </a:rPr>
              <a:t>Green -&gt; VSS </a:t>
            </a:r>
            <a:r>
              <a:rPr lang="en-US" altLang="zh-CN" b="1" dirty="0">
                <a:solidFill>
                  <a:srgbClr val="FF0000"/>
                </a:solidFill>
              </a:rPr>
              <a:t>;Red -&gt; VDD</a:t>
            </a:r>
            <a:r>
              <a:rPr lang="en-US" altLang="zh-CN" b="1" dirty="0">
                <a:solidFill>
                  <a:schemeClr val="accent4">
                    <a:lumMod val="75000"/>
                  </a:schemeClr>
                </a:solidFill>
              </a:rPr>
              <a:t>; Yellow -&gt; Oscilloscope</a:t>
            </a:r>
            <a:r>
              <a:rPr lang="en-US" altLang="zh-CN" b="1" dirty="0">
                <a:solidFill>
                  <a:schemeClr val="accent2"/>
                </a:solidFill>
              </a:rPr>
              <a:t>; Orange-&gt; Signal Generator </a:t>
            </a:r>
            <a:r>
              <a:rPr lang="zh-CN" altLang="en-US" b="1" dirty="0">
                <a:solidFill>
                  <a:schemeClr val="accent2"/>
                </a:solidFill>
              </a:rPr>
              <a:t> </a:t>
            </a:r>
            <a:endParaRPr lang="en-US" altLang="zh-CN" b="1" dirty="0">
              <a:solidFill>
                <a:schemeClr val="accent2"/>
              </a:solidFill>
            </a:endParaRPr>
          </a:p>
        </p:txBody>
      </p:sp>
    </p:spTree>
    <p:extLst>
      <p:ext uri="{BB962C8B-B14F-4D97-AF65-F5344CB8AC3E}">
        <p14:creationId xmlns:p14="http://schemas.microsoft.com/office/powerpoint/2010/main" val="3491518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A45AE-868A-8CB9-7FDA-DB35087FB80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94E8AD86-A480-86BD-3833-03197C07C75C}"/>
              </a:ext>
            </a:extLst>
          </p:cNvPr>
          <p:cNvPicPr>
            <a:picLocks noChangeAspect="1"/>
          </p:cNvPicPr>
          <p:nvPr/>
        </p:nvPicPr>
        <p:blipFill>
          <a:blip r:embed="rId3"/>
          <a:stretch>
            <a:fillRect/>
          </a:stretch>
        </p:blipFill>
        <p:spPr>
          <a:xfrm>
            <a:off x="1035813" y="0"/>
            <a:ext cx="10120373" cy="6858000"/>
          </a:xfrm>
          <a:prstGeom prst="rect">
            <a:avLst/>
          </a:prstGeom>
        </p:spPr>
      </p:pic>
    </p:spTree>
    <p:extLst>
      <p:ext uri="{BB962C8B-B14F-4D97-AF65-F5344CB8AC3E}">
        <p14:creationId xmlns:p14="http://schemas.microsoft.com/office/powerpoint/2010/main" val="9745173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6F641-7476-22FF-615D-C89C9A810665}"/>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5C3E0258-33B4-7710-A829-B2056813742C}"/>
              </a:ext>
            </a:extLst>
          </p:cNvPr>
          <p:cNvPicPr>
            <a:picLocks noChangeAspect="1"/>
          </p:cNvPicPr>
          <p:nvPr/>
        </p:nvPicPr>
        <p:blipFill>
          <a:blip r:embed="rId3"/>
          <a:stretch>
            <a:fillRect/>
          </a:stretch>
        </p:blipFill>
        <p:spPr>
          <a:xfrm>
            <a:off x="442127" y="0"/>
            <a:ext cx="11307746" cy="6858000"/>
          </a:xfrm>
          <a:prstGeom prst="rect">
            <a:avLst/>
          </a:prstGeom>
        </p:spPr>
      </p:pic>
    </p:spTree>
    <p:extLst>
      <p:ext uri="{BB962C8B-B14F-4D97-AF65-F5344CB8AC3E}">
        <p14:creationId xmlns:p14="http://schemas.microsoft.com/office/powerpoint/2010/main" val="32905352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4BE8-363B-DC92-6B5F-E250D0C710F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69792F00-3852-653E-F0F2-B5C7FEA67029}"/>
              </a:ext>
            </a:extLst>
          </p:cNvPr>
          <p:cNvPicPr>
            <a:picLocks noChangeAspect="1"/>
          </p:cNvPicPr>
          <p:nvPr/>
        </p:nvPicPr>
        <p:blipFill>
          <a:blip r:embed="rId3"/>
          <a:stretch>
            <a:fillRect/>
          </a:stretch>
        </p:blipFill>
        <p:spPr>
          <a:xfrm>
            <a:off x="732754" y="0"/>
            <a:ext cx="10726492" cy="6858000"/>
          </a:xfrm>
          <a:prstGeom prst="rect">
            <a:avLst/>
          </a:prstGeom>
        </p:spPr>
      </p:pic>
    </p:spTree>
    <p:extLst>
      <p:ext uri="{BB962C8B-B14F-4D97-AF65-F5344CB8AC3E}">
        <p14:creationId xmlns:p14="http://schemas.microsoft.com/office/powerpoint/2010/main" val="10485706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0A49F-C9A2-9BE3-9941-891F61421A5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51C46452-8DAE-F387-1ECA-9E58675FE966}"/>
              </a:ext>
            </a:extLst>
          </p:cNvPr>
          <p:cNvPicPr>
            <a:picLocks noChangeAspect="1"/>
          </p:cNvPicPr>
          <p:nvPr/>
        </p:nvPicPr>
        <p:blipFill>
          <a:blip r:embed="rId3"/>
          <a:stretch>
            <a:fillRect/>
          </a:stretch>
        </p:blipFill>
        <p:spPr>
          <a:xfrm>
            <a:off x="929268" y="0"/>
            <a:ext cx="10333463" cy="6858000"/>
          </a:xfrm>
          <a:prstGeom prst="rect">
            <a:avLst/>
          </a:prstGeom>
        </p:spPr>
      </p:pic>
    </p:spTree>
    <p:extLst>
      <p:ext uri="{BB962C8B-B14F-4D97-AF65-F5344CB8AC3E}">
        <p14:creationId xmlns:p14="http://schemas.microsoft.com/office/powerpoint/2010/main" val="27868241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D657E-B234-8D5B-1430-5D9BB6F339AA}"/>
            </a:ext>
          </a:extLst>
        </p:cNvPr>
        <p:cNvGrpSpPr/>
        <p:nvPr/>
      </p:nvGrpSpPr>
      <p:grpSpPr>
        <a:xfrm>
          <a:off x="0" y="0"/>
          <a:ext cx="0" cy="0"/>
          <a:chOff x="0" y="0"/>
          <a:chExt cx="0" cy="0"/>
        </a:xfrm>
      </p:grpSpPr>
    </p:spTree>
    <p:extLst>
      <p:ext uri="{BB962C8B-B14F-4D97-AF65-F5344CB8AC3E}">
        <p14:creationId xmlns:p14="http://schemas.microsoft.com/office/powerpoint/2010/main" val="19063315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D258F-3471-C62C-28D4-0C6AB28BB784}"/>
            </a:ext>
          </a:extLst>
        </p:cNvPr>
        <p:cNvGrpSpPr/>
        <p:nvPr/>
      </p:nvGrpSpPr>
      <p:grpSpPr>
        <a:xfrm>
          <a:off x="0" y="0"/>
          <a:ext cx="0" cy="0"/>
          <a:chOff x="0" y="0"/>
          <a:chExt cx="0" cy="0"/>
        </a:xfrm>
      </p:grpSpPr>
    </p:spTree>
    <p:extLst>
      <p:ext uri="{BB962C8B-B14F-4D97-AF65-F5344CB8AC3E}">
        <p14:creationId xmlns:p14="http://schemas.microsoft.com/office/powerpoint/2010/main" val="41873913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E9F8F-14EA-CEB5-7AA6-D0E2D68583A9}"/>
            </a:ext>
          </a:extLst>
        </p:cNvPr>
        <p:cNvGrpSpPr/>
        <p:nvPr/>
      </p:nvGrpSpPr>
      <p:grpSpPr>
        <a:xfrm>
          <a:off x="0" y="0"/>
          <a:ext cx="0" cy="0"/>
          <a:chOff x="0" y="0"/>
          <a:chExt cx="0" cy="0"/>
        </a:xfrm>
      </p:grpSpPr>
    </p:spTree>
    <p:extLst>
      <p:ext uri="{BB962C8B-B14F-4D97-AF65-F5344CB8AC3E}">
        <p14:creationId xmlns:p14="http://schemas.microsoft.com/office/powerpoint/2010/main" val="1507426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149189-5B79-285D-A575-77FFEF27056A}"/>
              </a:ext>
            </a:extLst>
          </p:cNvPr>
          <p:cNvPicPr>
            <a:picLocks noChangeAspect="1"/>
          </p:cNvPicPr>
          <p:nvPr/>
        </p:nvPicPr>
        <p:blipFill>
          <a:blip r:embed="rId3"/>
          <a:stretch>
            <a:fillRect/>
          </a:stretch>
        </p:blipFill>
        <p:spPr>
          <a:xfrm>
            <a:off x="495435" y="1702791"/>
            <a:ext cx="5600565" cy="3246873"/>
          </a:xfrm>
          <a:prstGeom prst="rect">
            <a:avLst/>
          </a:prstGeom>
        </p:spPr>
      </p:pic>
      <p:sp>
        <p:nvSpPr>
          <p:cNvPr id="6" name="文本框 5">
            <a:extLst>
              <a:ext uri="{FF2B5EF4-FFF2-40B4-BE49-F238E27FC236}">
                <a16:creationId xmlns:a16="http://schemas.microsoft.com/office/drawing/2014/main" id="{A6F8E648-C1A3-8B89-4594-5A953DE63EE0}"/>
              </a:ext>
            </a:extLst>
          </p:cNvPr>
          <p:cNvSpPr txBox="1"/>
          <p:nvPr/>
        </p:nvSpPr>
        <p:spPr>
          <a:xfrm>
            <a:off x="1054100" y="1333460"/>
            <a:ext cx="4649895" cy="369332"/>
          </a:xfrm>
          <a:prstGeom prst="rect">
            <a:avLst/>
          </a:prstGeom>
          <a:noFill/>
        </p:spPr>
        <p:txBody>
          <a:bodyPr wrap="square" rtlCol="0">
            <a:spAutoFit/>
          </a:bodyPr>
          <a:lstStyle/>
          <a:p>
            <a:r>
              <a:rPr lang="en-US" altLang="zh-CN" b="1" dirty="0">
                <a:solidFill>
                  <a:srgbClr val="FF0000"/>
                </a:solidFill>
              </a:rPr>
              <a:t>W1:0-3.5V 100Hz Ramp Signal Generation</a:t>
            </a:r>
            <a:endParaRPr lang="zh-CN" altLang="en-US" b="1" dirty="0">
              <a:solidFill>
                <a:srgbClr val="FF0000"/>
              </a:solidFill>
            </a:endParaRPr>
          </a:p>
        </p:txBody>
      </p:sp>
      <p:sp>
        <p:nvSpPr>
          <p:cNvPr id="8" name="文本框 7">
            <a:extLst>
              <a:ext uri="{FF2B5EF4-FFF2-40B4-BE49-F238E27FC236}">
                <a16:creationId xmlns:a16="http://schemas.microsoft.com/office/drawing/2014/main" id="{A481BDE1-CCB7-A524-773D-D026A7F26B7F}"/>
              </a:ext>
            </a:extLst>
          </p:cNvPr>
          <p:cNvSpPr txBox="1"/>
          <p:nvPr/>
        </p:nvSpPr>
        <p:spPr>
          <a:xfrm>
            <a:off x="7016750" y="1351385"/>
            <a:ext cx="4213305" cy="369332"/>
          </a:xfrm>
          <a:prstGeom prst="rect">
            <a:avLst/>
          </a:prstGeom>
          <a:noFill/>
        </p:spPr>
        <p:txBody>
          <a:bodyPr wrap="square" rtlCol="0">
            <a:spAutoFit/>
          </a:bodyPr>
          <a:lstStyle/>
          <a:p>
            <a:r>
              <a:rPr lang="en-US" altLang="zh-CN" b="1" dirty="0">
                <a:solidFill>
                  <a:srgbClr val="FF0000"/>
                </a:solidFill>
              </a:rPr>
              <a:t>Oscilloscope: X-Y Plot of LED Diode</a:t>
            </a:r>
            <a:endParaRPr lang="zh-CN" altLang="en-US" b="1" dirty="0">
              <a:solidFill>
                <a:srgbClr val="FF0000"/>
              </a:solidFill>
            </a:endParaRPr>
          </a:p>
        </p:txBody>
      </p:sp>
      <p:pic>
        <p:nvPicPr>
          <p:cNvPr id="9" name="图片 8">
            <a:extLst>
              <a:ext uri="{FF2B5EF4-FFF2-40B4-BE49-F238E27FC236}">
                <a16:creationId xmlns:a16="http://schemas.microsoft.com/office/drawing/2014/main" id="{EA0A5AA3-9E0D-8328-5884-4D053426DEA3}"/>
              </a:ext>
            </a:extLst>
          </p:cNvPr>
          <p:cNvPicPr>
            <a:picLocks noChangeAspect="1"/>
          </p:cNvPicPr>
          <p:nvPr/>
        </p:nvPicPr>
        <p:blipFill>
          <a:blip r:embed="rId4"/>
          <a:stretch>
            <a:fillRect/>
          </a:stretch>
        </p:blipFill>
        <p:spPr>
          <a:xfrm>
            <a:off x="6096000" y="1696870"/>
            <a:ext cx="5600565" cy="3252794"/>
          </a:xfrm>
          <a:prstGeom prst="rect">
            <a:avLst/>
          </a:prstGeom>
        </p:spPr>
      </p:pic>
    </p:spTree>
    <p:extLst>
      <p:ext uri="{BB962C8B-B14F-4D97-AF65-F5344CB8AC3E}">
        <p14:creationId xmlns:p14="http://schemas.microsoft.com/office/powerpoint/2010/main" val="2845281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0622D5D-5E6E-25C1-69CD-7671018BCB9B}"/>
              </a:ext>
            </a:extLst>
          </p:cNvPr>
          <p:cNvPicPr>
            <a:picLocks noChangeAspect="1"/>
          </p:cNvPicPr>
          <p:nvPr/>
        </p:nvPicPr>
        <p:blipFill>
          <a:blip r:embed="rId3"/>
          <a:stretch>
            <a:fillRect/>
          </a:stretch>
        </p:blipFill>
        <p:spPr>
          <a:xfrm>
            <a:off x="2363276" y="0"/>
            <a:ext cx="7465448" cy="6858000"/>
          </a:xfrm>
          <a:prstGeom prst="rect">
            <a:avLst/>
          </a:prstGeom>
        </p:spPr>
      </p:pic>
      <p:sp>
        <p:nvSpPr>
          <p:cNvPr id="5" name="矩形 4">
            <a:extLst>
              <a:ext uri="{FF2B5EF4-FFF2-40B4-BE49-F238E27FC236}">
                <a16:creationId xmlns:a16="http://schemas.microsoft.com/office/drawing/2014/main" id="{C2A589E1-8791-C27B-073B-025629D638B6}"/>
              </a:ext>
            </a:extLst>
          </p:cNvPr>
          <p:cNvSpPr/>
          <p:nvPr/>
        </p:nvSpPr>
        <p:spPr>
          <a:xfrm>
            <a:off x="7926282" y="2539013"/>
            <a:ext cx="1453938" cy="7833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13080EB-EEAA-7828-0485-999A84B73A22}"/>
              </a:ext>
            </a:extLst>
          </p:cNvPr>
          <p:cNvSpPr txBox="1"/>
          <p:nvPr/>
        </p:nvSpPr>
        <p:spPr>
          <a:xfrm>
            <a:off x="7926282" y="2169681"/>
            <a:ext cx="1568444" cy="369332"/>
          </a:xfrm>
          <a:prstGeom prst="rect">
            <a:avLst/>
          </a:prstGeom>
          <a:noFill/>
        </p:spPr>
        <p:txBody>
          <a:bodyPr wrap="square" rtlCol="0">
            <a:spAutoFit/>
          </a:bodyPr>
          <a:lstStyle/>
          <a:p>
            <a:r>
              <a:rPr lang="en-US" altLang="zh-CN" b="1" dirty="0">
                <a:solidFill>
                  <a:srgbClr val="FF0000"/>
                </a:solidFill>
              </a:rPr>
              <a:t>DNW NMOS</a:t>
            </a:r>
            <a:endParaRPr lang="zh-CN" altLang="en-US" b="1" dirty="0">
              <a:solidFill>
                <a:srgbClr val="FF0000"/>
              </a:solidFill>
            </a:endParaRPr>
          </a:p>
        </p:txBody>
      </p:sp>
    </p:spTree>
    <p:extLst>
      <p:ext uri="{BB962C8B-B14F-4D97-AF65-F5344CB8AC3E}">
        <p14:creationId xmlns:p14="http://schemas.microsoft.com/office/powerpoint/2010/main" val="322260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40D7B30-EB33-88A4-2DAF-8497423FC95E}"/>
              </a:ext>
            </a:extLst>
          </p:cNvPr>
          <p:cNvPicPr>
            <a:picLocks noChangeAspect="1"/>
          </p:cNvPicPr>
          <p:nvPr/>
        </p:nvPicPr>
        <p:blipFill>
          <a:blip r:embed="rId2"/>
          <a:stretch>
            <a:fillRect/>
          </a:stretch>
        </p:blipFill>
        <p:spPr>
          <a:xfrm>
            <a:off x="6096000" y="3429000"/>
            <a:ext cx="6096000" cy="2976396"/>
          </a:xfrm>
          <a:prstGeom prst="rect">
            <a:avLst/>
          </a:prstGeom>
        </p:spPr>
      </p:pic>
      <p:pic>
        <p:nvPicPr>
          <p:cNvPr id="7" name="图片 6" descr="白色的游戏机&#10;&#10;低可信度描述已自动生成">
            <a:extLst>
              <a:ext uri="{FF2B5EF4-FFF2-40B4-BE49-F238E27FC236}">
                <a16:creationId xmlns:a16="http://schemas.microsoft.com/office/drawing/2014/main" id="{4296EB3C-3E91-B6E9-C038-456C81A9DAC7}"/>
              </a:ext>
            </a:extLst>
          </p:cNvPr>
          <p:cNvPicPr>
            <a:picLocks noChangeAspect="1"/>
          </p:cNvPicPr>
          <p:nvPr/>
        </p:nvPicPr>
        <p:blipFill>
          <a:blip r:embed="rId3">
            <a:extLst>
              <a:ext uri="{28A0092B-C50C-407E-A947-70E740481C1C}">
                <a14:useLocalDpi xmlns:a14="http://schemas.microsoft.com/office/drawing/2010/main" val="0"/>
              </a:ext>
            </a:extLst>
          </a:blip>
          <a:srcRect t="28333" r="15213" b="18888"/>
          <a:stretch/>
        </p:blipFill>
        <p:spPr>
          <a:xfrm>
            <a:off x="1282699" y="1221317"/>
            <a:ext cx="4813300" cy="2247107"/>
          </a:xfrm>
          <a:prstGeom prst="rect">
            <a:avLst/>
          </a:prstGeom>
        </p:spPr>
      </p:pic>
      <p:pic>
        <p:nvPicPr>
          <p:cNvPr id="9" name="图片 8">
            <a:extLst>
              <a:ext uri="{FF2B5EF4-FFF2-40B4-BE49-F238E27FC236}">
                <a16:creationId xmlns:a16="http://schemas.microsoft.com/office/drawing/2014/main" id="{5931B008-395E-E3FD-236F-CDB4E723FE43}"/>
              </a:ext>
            </a:extLst>
          </p:cNvPr>
          <p:cNvPicPr>
            <a:picLocks noChangeAspect="1"/>
          </p:cNvPicPr>
          <p:nvPr/>
        </p:nvPicPr>
        <p:blipFill>
          <a:blip r:embed="rId4"/>
          <a:stretch>
            <a:fillRect/>
          </a:stretch>
        </p:blipFill>
        <p:spPr>
          <a:xfrm>
            <a:off x="6096000" y="458558"/>
            <a:ext cx="6096000" cy="2970442"/>
          </a:xfrm>
          <a:prstGeom prst="rect">
            <a:avLst/>
          </a:prstGeom>
        </p:spPr>
      </p:pic>
      <p:pic>
        <p:nvPicPr>
          <p:cNvPr id="11" name="图片 10" descr="图片包含 游戏机, 电脑, 钟表&#10;&#10;描述已自动生成">
            <a:extLst>
              <a:ext uri="{FF2B5EF4-FFF2-40B4-BE49-F238E27FC236}">
                <a16:creationId xmlns:a16="http://schemas.microsoft.com/office/drawing/2014/main" id="{DCA73518-5AB6-45B9-A10E-B61A6FCD805E}"/>
              </a:ext>
            </a:extLst>
          </p:cNvPr>
          <p:cNvPicPr>
            <a:picLocks noChangeAspect="1"/>
          </p:cNvPicPr>
          <p:nvPr/>
        </p:nvPicPr>
        <p:blipFill>
          <a:blip r:embed="rId5">
            <a:extLst>
              <a:ext uri="{28A0092B-C50C-407E-A947-70E740481C1C}">
                <a14:useLocalDpi xmlns:a14="http://schemas.microsoft.com/office/drawing/2010/main" val="0"/>
              </a:ext>
            </a:extLst>
          </a:blip>
          <a:srcRect l="16173" t="6936" r="14691" b="8277"/>
          <a:stretch/>
        </p:blipFill>
        <p:spPr>
          <a:xfrm rot="16200000">
            <a:off x="2585509" y="2888951"/>
            <a:ext cx="2207683" cy="4813300"/>
          </a:xfrm>
          <a:prstGeom prst="rect">
            <a:avLst/>
          </a:prstGeom>
        </p:spPr>
      </p:pic>
      <p:sp>
        <p:nvSpPr>
          <p:cNvPr id="12" name="文本框 11">
            <a:extLst>
              <a:ext uri="{FF2B5EF4-FFF2-40B4-BE49-F238E27FC236}">
                <a16:creationId xmlns:a16="http://schemas.microsoft.com/office/drawing/2014/main" id="{7AD5BA17-26C7-741D-6240-DFE476B01D6B}"/>
              </a:ext>
            </a:extLst>
          </p:cNvPr>
          <p:cNvSpPr txBox="1"/>
          <p:nvPr/>
        </p:nvSpPr>
        <p:spPr>
          <a:xfrm>
            <a:off x="1282699" y="536484"/>
            <a:ext cx="2300630" cy="646331"/>
          </a:xfrm>
          <a:prstGeom prst="rect">
            <a:avLst/>
          </a:prstGeom>
          <a:noFill/>
        </p:spPr>
        <p:txBody>
          <a:bodyPr wrap="none" rtlCol="0">
            <a:spAutoFit/>
          </a:bodyPr>
          <a:lstStyle/>
          <a:p>
            <a:pPr marL="342900" indent="-342900">
              <a:buAutoNum type="alphaUcPeriod"/>
            </a:pPr>
            <a:r>
              <a:rPr lang="en-US" altLang="zh-CN" b="1" dirty="0"/>
              <a:t>Low-pass Filter</a:t>
            </a:r>
          </a:p>
          <a:p>
            <a:r>
              <a:rPr lang="en-US" altLang="zh-CN" b="1" dirty="0"/>
              <a:t>(One Pole ~100kHz)</a:t>
            </a:r>
            <a:endParaRPr lang="zh-CN" altLang="en-US" b="1" dirty="0"/>
          </a:p>
        </p:txBody>
      </p:sp>
      <p:sp>
        <p:nvSpPr>
          <p:cNvPr id="13" name="文本框 12">
            <a:extLst>
              <a:ext uri="{FF2B5EF4-FFF2-40B4-BE49-F238E27FC236}">
                <a16:creationId xmlns:a16="http://schemas.microsoft.com/office/drawing/2014/main" id="{CE127739-12BA-C9EE-CB5A-8549A761CCD6}"/>
              </a:ext>
            </a:extLst>
          </p:cNvPr>
          <p:cNvSpPr txBox="1"/>
          <p:nvPr/>
        </p:nvSpPr>
        <p:spPr>
          <a:xfrm>
            <a:off x="1282699" y="3545428"/>
            <a:ext cx="3597355" cy="646331"/>
          </a:xfrm>
          <a:prstGeom prst="rect">
            <a:avLst/>
          </a:prstGeom>
          <a:noFill/>
        </p:spPr>
        <p:txBody>
          <a:bodyPr wrap="square" rtlCol="0">
            <a:spAutoFit/>
          </a:bodyPr>
          <a:lstStyle/>
          <a:p>
            <a:r>
              <a:rPr lang="en-US" altLang="zh-CN" b="1" dirty="0"/>
              <a:t>B. High-pass Filter</a:t>
            </a:r>
          </a:p>
          <a:p>
            <a:r>
              <a:rPr lang="en-US" altLang="zh-CN" b="1" dirty="0"/>
              <a:t>(Zero @ Origin &amp; Pole ~100kHz)</a:t>
            </a:r>
            <a:endParaRPr lang="zh-CN" altLang="en-US" b="1" dirty="0"/>
          </a:p>
        </p:txBody>
      </p:sp>
    </p:spTree>
    <p:extLst>
      <p:ext uri="{BB962C8B-B14F-4D97-AF65-F5344CB8AC3E}">
        <p14:creationId xmlns:p14="http://schemas.microsoft.com/office/powerpoint/2010/main" val="551347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6D4FD59-4A27-A1D0-99C9-EF1F65E60C10}"/>
              </a:ext>
            </a:extLst>
          </p:cNvPr>
          <p:cNvPicPr>
            <a:picLocks noChangeAspect="1"/>
          </p:cNvPicPr>
          <p:nvPr/>
        </p:nvPicPr>
        <p:blipFill>
          <a:blip r:embed="rId2"/>
          <a:stretch>
            <a:fillRect/>
          </a:stretch>
        </p:blipFill>
        <p:spPr>
          <a:xfrm>
            <a:off x="7509934" y="77864"/>
            <a:ext cx="3970867" cy="3351136"/>
          </a:xfrm>
          <a:prstGeom prst="rect">
            <a:avLst/>
          </a:prstGeom>
        </p:spPr>
      </p:pic>
      <p:pic>
        <p:nvPicPr>
          <p:cNvPr id="7" name="图片 6">
            <a:extLst>
              <a:ext uri="{FF2B5EF4-FFF2-40B4-BE49-F238E27FC236}">
                <a16:creationId xmlns:a16="http://schemas.microsoft.com/office/drawing/2014/main" id="{EABBD26C-5130-D6C9-00B3-21D8B2E60C58}"/>
              </a:ext>
            </a:extLst>
          </p:cNvPr>
          <p:cNvPicPr>
            <a:picLocks noChangeAspect="1"/>
          </p:cNvPicPr>
          <p:nvPr/>
        </p:nvPicPr>
        <p:blipFill>
          <a:blip r:embed="rId3"/>
          <a:stretch>
            <a:fillRect/>
          </a:stretch>
        </p:blipFill>
        <p:spPr>
          <a:xfrm>
            <a:off x="7509934" y="3429000"/>
            <a:ext cx="3970867" cy="3331030"/>
          </a:xfrm>
          <a:prstGeom prst="rect">
            <a:avLst/>
          </a:prstGeom>
        </p:spPr>
      </p:pic>
      <p:pic>
        <p:nvPicPr>
          <p:cNvPr id="9" name="图片 8" descr="图示&#10;&#10;描述已自动生成">
            <a:extLst>
              <a:ext uri="{FF2B5EF4-FFF2-40B4-BE49-F238E27FC236}">
                <a16:creationId xmlns:a16="http://schemas.microsoft.com/office/drawing/2014/main" id="{7CDAA0B1-B2AF-5C9A-F246-F64EB8A451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625020" y="1875116"/>
            <a:ext cx="2911827" cy="6858000"/>
          </a:xfrm>
          <a:prstGeom prst="rect">
            <a:avLst/>
          </a:prstGeom>
        </p:spPr>
      </p:pic>
      <p:pic>
        <p:nvPicPr>
          <p:cNvPr id="11" name="图片 10" descr="图片包含 游戏机, 电脑, 钟表&#10;&#10;描述已自动生成">
            <a:extLst>
              <a:ext uri="{FF2B5EF4-FFF2-40B4-BE49-F238E27FC236}">
                <a16:creationId xmlns:a16="http://schemas.microsoft.com/office/drawing/2014/main" id="{7818C504-153A-65AE-99EA-3ADE9ACC16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2680078" y="-1407130"/>
            <a:ext cx="2801711" cy="6858000"/>
          </a:xfrm>
          <a:prstGeom prst="rect">
            <a:avLst/>
          </a:prstGeom>
        </p:spPr>
      </p:pic>
      <p:sp>
        <p:nvSpPr>
          <p:cNvPr id="12" name="文本框 11">
            <a:extLst>
              <a:ext uri="{FF2B5EF4-FFF2-40B4-BE49-F238E27FC236}">
                <a16:creationId xmlns:a16="http://schemas.microsoft.com/office/drawing/2014/main" id="{487AAAE9-AD76-2695-4FAE-0439949E2857}"/>
              </a:ext>
            </a:extLst>
          </p:cNvPr>
          <p:cNvSpPr txBox="1"/>
          <p:nvPr/>
        </p:nvSpPr>
        <p:spPr>
          <a:xfrm>
            <a:off x="651933" y="251682"/>
            <a:ext cx="6558211" cy="369332"/>
          </a:xfrm>
          <a:prstGeom prst="rect">
            <a:avLst/>
          </a:prstGeom>
          <a:noFill/>
        </p:spPr>
        <p:txBody>
          <a:bodyPr wrap="square" rtlCol="0">
            <a:spAutoFit/>
          </a:bodyPr>
          <a:lstStyle/>
          <a:p>
            <a:r>
              <a:rPr lang="en-US" altLang="zh-CN" b="1" dirty="0"/>
              <a:t>C. Pole ~100kHz &amp; Zero ~1MHz </a:t>
            </a:r>
            <a:endParaRPr lang="zh-CN" altLang="en-US" b="1" dirty="0"/>
          </a:p>
        </p:txBody>
      </p:sp>
      <p:sp>
        <p:nvSpPr>
          <p:cNvPr id="13" name="文本框 12">
            <a:extLst>
              <a:ext uri="{FF2B5EF4-FFF2-40B4-BE49-F238E27FC236}">
                <a16:creationId xmlns:a16="http://schemas.microsoft.com/office/drawing/2014/main" id="{4BA9FCBB-06E2-0B2E-E8A8-916E529A9C32}"/>
              </a:ext>
            </a:extLst>
          </p:cNvPr>
          <p:cNvSpPr txBox="1"/>
          <p:nvPr/>
        </p:nvSpPr>
        <p:spPr>
          <a:xfrm>
            <a:off x="651932" y="3472596"/>
            <a:ext cx="6558211" cy="369332"/>
          </a:xfrm>
          <a:prstGeom prst="rect">
            <a:avLst/>
          </a:prstGeom>
          <a:noFill/>
        </p:spPr>
        <p:txBody>
          <a:bodyPr wrap="square" rtlCol="0">
            <a:spAutoFit/>
          </a:bodyPr>
          <a:lstStyle/>
          <a:p>
            <a:r>
              <a:rPr lang="en-US" altLang="zh-CN" b="1" dirty="0"/>
              <a:t>D. Pole ~100kHz &amp; Zero </a:t>
            </a:r>
            <a:r>
              <a:rPr lang="en-US" altLang="zh-CN" b="1"/>
              <a:t>~10kHz </a:t>
            </a:r>
            <a:endParaRPr lang="zh-CN" altLang="en-US" b="1" dirty="0"/>
          </a:p>
        </p:txBody>
      </p:sp>
    </p:spTree>
    <p:extLst>
      <p:ext uri="{BB962C8B-B14F-4D97-AF65-F5344CB8AC3E}">
        <p14:creationId xmlns:p14="http://schemas.microsoft.com/office/powerpoint/2010/main" val="2895811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8A3B5-2C05-7E21-416C-4717EE1C18F2}"/>
              </a:ext>
            </a:extLst>
          </p:cNvPr>
          <p:cNvSpPr>
            <a:spLocks noGrp="1"/>
          </p:cNvSpPr>
          <p:nvPr>
            <p:ph type="ctrTitle"/>
          </p:nvPr>
        </p:nvSpPr>
        <p:spPr/>
        <p:txBody>
          <a:bodyPr/>
          <a:lstStyle/>
          <a:p>
            <a:r>
              <a:rPr lang="en-US" altLang="zh-CN" dirty="0"/>
              <a:t>Current Mirror</a:t>
            </a:r>
            <a:endParaRPr lang="zh-CN" altLang="en-US" dirty="0"/>
          </a:p>
        </p:txBody>
      </p:sp>
      <p:sp>
        <p:nvSpPr>
          <p:cNvPr id="3" name="副标题 2">
            <a:extLst>
              <a:ext uri="{FF2B5EF4-FFF2-40B4-BE49-F238E27FC236}">
                <a16:creationId xmlns:a16="http://schemas.microsoft.com/office/drawing/2014/main" id="{EED54EF7-78B4-7418-DD18-7FD7484D264D}"/>
              </a:ext>
            </a:extLst>
          </p:cNvPr>
          <p:cNvSpPr>
            <a:spLocks noGrp="1"/>
          </p:cNvSpPr>
          <p:nvPr>
            <p:ph type="subTitle" idx="1"/>
          </p:nvPr>
        </p:nvSpPr>
        <p:spPr/>
        <p:txBody>
          <a:bodyPr/>
          <a:lstStyle/>
          <a:p>
            <a:r>
              <a:rPr lang="en-US" altLang="zh-CN" dirty="0" err="1"/>
              <a:t>Yuechen</a:t>
            </a:r>
            <a:r>
              <a:rPr lang="en-US" altLang="zh-CN" dirty="0"/>
              <a:t> He From Aug 2</a:t>
            </a:r>
            <a:r>
              <a:rPr lang="en-US" altLang="zh-CN" baseline="30000" dirty="0"/>
              <a:t>nd</a:t>
            </a:r>
            <a:r>
              <a:rPr lang="en-US" altLang="zh-CN" dirty="0"/>
              <a:t> to Aug 28</a:t>
            </a:r>
            <a:r>
              <a:rPr lang="en-US" altLang="zh-CN" baseline="30000" dirty="0"/>
              <a:t>th</a:t>
            </a:r>
            <a:r>
              <a:rPr lang="en-US" altLang="zh-CN" dirty="0"/>
              <a:t>, 2024</a:t>
            </a:r>
            <a:endParaRPr lang="zh-CN" altLang="en-US" dirty="0"/>
          </a:p>
        </p:txBody>
      </p:sp>
    </p:spTree>
    <p:extLst>
      <p:ext uri="{BB962C8B-B14F-4D97-AF65-F5344CB8AC3E}">
        <p14:creationId xmlns:p14="http://schemas.microsoft.com/office/powerpoint/2010/main" val="4208527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5E67591-2AB8-459C-79B4-B1A1F6BBA5CE}"/>
              </a:ext>
            </a:extLst>
          </p:cNvPr>
          <p:cNvPicPr>
            <a:picLocks noChangeAspect="1"/>
          </p:cNvPicPr>
          <p:nvPr/>
        </p:nvPicPr>
        <p:blipFill>
          <a:blip r:embed="rId3"/>
          <a:stretch>
            <a:fillRect/>
          </a:stretch>
        </p:blipFill>
        <p:spPr>
          <a:xfrm>
            <a:off x="2363276" y="0"/>
            <a:ext cx="7465448" cy="6858000"/>
          </a:xfrm>
          <a:prstGeom prst="rect">
            <a:avLst/>
          </a:prstGeom>
        </p:spPr>
      </p:pic>
      <p:sp>
        <p:nvSpPr>
          <p:cNvPr id="10" name="矩形 9">
            <a:extLst>
              <a:ext uri="{FF2B5EF4-FFF2-40B4-BE49-F238E27FC236}">
                <a16:creationId xmlns:a16="http://schemas.microsoft.com/office/drawing/2014/main" id="{902262B1-F79A-FDEE-FE15-3F9F5068A8CF}"/>
              </a:ext>
            </a:extLst>
          </p:cNvPr>
          <p:cNvSpPr/>
          <p:nvPr/>
        </p:nvSpPr>
        <p:spPr>
          <a:xfrm>
            <a:off x="2840853" y="2539013"/>
            <a:ext cx="949911" cy="14379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651610A-510B-50F4-5304-8A5359CAEFD6}"/>
              </a:ext>
            </a:extLst>
          </p:cNvPr>
          <p:cNvSpPr/>
          <p:nvPr/>
        </p:nvSpPr>
        <p:spPr>
          <a:xfrm>
            <a:off x="5933303" y="382878"/>
            <a:ext cx="1135866" cy="12617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D799508D-AAF2-9408-86D9-CA48C6A105D2}"/>
              </a:ext>
            </a:extLst>
          </p:cNvPr>
          <p:cNvSpPr txBox="1"/>
          <p:nvPr/>
        </p:nvSpPr>
        <p:spPr>
          <a:xfrm>
            <a:off x="1034146" y="3136491"/>
            <a:ext cx="1732418" cy="369332"/>
          </a:xfrm>
          <a:prstGeom prst="rect">
            <a:avLst/>
          </a:prstGeom>
          <a:noFill/>
        </p:spPr>
        <p:txBody>
          <a:bodyPr wrap="square" rtlCol="0">
            <a:spAutoFit/>
          </a:bodyPr>
          <a:lstStyle/>
          <a:p>
            <a:r>
              <a:rPr lang="en-US" altLang="zh-CN" b="1" dirty="0">
                <a:solidFill>
                  <a:srgbClr val="FF0000"/>
                </a:solidFill>
              </a:rPr>
              <a:t>Two X4 PMOS</a:t>
            </a:r>
            <a:endParaRPr lang="zh-CN" altLang="en-US" b="1" dirty="0">
              <a:solidFill>
                <a:srgbClr val="FF0000"/>
              </a:solidFill>
            </a:endParaRPr>
          </a:p>
        </p:txBody>
      </p:sp>
      <p:sp>
        <p:nvSpPr>
          <p:cNvPr id="2" name="矩形 1">
            <a:extLst>
              <a:ext uri="{FF2B5EF4-FFF2-40B4-BE49-F238E27FC236}">
                <a16:creationId xmlns:a16="http://schemas.microsoft.com/office/drawing/2014/main" id="{6F2B5F42-741B-58F2-2E62-4D6556C3A903}"/>
              </a:ext>
            </a:extLst>
          </p:cNvPr>
          <p:cNvSpPr/>
          <p:nvPr/>
        </p:nvSpPr>
        <p:spPr>
          <a:xfrm>
            <a:off x="7926282" y="2539013"/>
            <a:ext cx="1187033" cy="14379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F1401DE-6C4F-4E2A-5831-D4D464B1B01E}"/>
              </a:ext>
            </a:extLst>
          </p:cNvPr>
          <p:cNvSpPr/>
          <p:nvPr/>
        </p:nvSpPr>
        <p:spPr>
          <a:xfrm>
            <a:off x="6501237" y="5132677"/>
            <a:ext cx="979063" cy="142687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B3D2290-7730-EEE4-CB71-02B2DDA4D1C1}"/>
              </a:ext>
            </a:extLst>
          </p:cNvPr>
          <p:cNvSpPr txBox="1"/>
          <p:nvPr/>
        </p:nvSpPr>
        <p:spPr>
          <a:xfrm>
            <a:off x="9495796" y="2767159"/>
            <a:ext cx="1813554" cy="369332"/>
          </a:xfrm>
          <a:prstGeom prst="rect">
            <a:avLst/>
          </a:prstGeom>
          <a:noFill/>
        </p:spPr>
        <p:txBody>
          <a:bodyPr wrap="square" rtlCol="0">
            <a:spAutoFit/>
          </a:bodyPr>
          <a:lstStyle/>
          <a:p>
            <a:r>
              <a:rPr lang="en-US" altLang="zh-CN" b="1" dirty="0">
                <a:solidFill>
                  <a:srgbClr val="FF0000"/>
                </a:solidFill>
              </a:rPr>
              <a:t>Two X4 NMOS</a:t>
            </a:r>
            <a:endParaRPr lang="zh-CN" altLang="en-US" b="1" dirty="0">
              <a:solidFill>
                <a:srgbClr val="FF0000"/>
              </a:solidFill>
            </a:endParaRPr>
          </a:p>
        </p:txBody>
      </p:sp>
      <p:sp>
        <p:nvSpPr>
          <p:cNvPr id="19" name="文本框 18">
            <a:extLst>
              <a:ext uri="{FF2B5EF4-FFF2-40B4-BE49-F238E27FC236}">
                <a16:creationId xmlns:a16="http://schemas.microsoft.com/office/drawing/2014/main" id="{07E7EBE5-ED02-0D35-ABB5-4E23CCDD42C3}"/>
              </a:ext>
            </a:extLst>
          </p:cNvPr>
          <p:cNvSpPr txBox="1"/>
          <p:nvPr/>
        </p:nvSpPr>
        <p:spPr>
          <a:xfrm>
            <a:off x="5635027" y="1747541"/>
            <a:ext cx="1732418" cy="369332"/>
          </a:xfrm>
          <a:prstGeom prst="rect">
            <a:avLst/>
          </a:prstGeom>
          <a:noFill/>
        </p:spPr>
        <p:txBody>
          <a:bodyPr wrap="square" rtlCol="0">
            <a:spAutoFit/>
          </a:bodyPr>
          <a:lstStyle/>
          <a:p>
            <a:r>
              <a:rPr lang="en-US" altLang="zh-CN" b="1" dirty="0">
                <a:solidFill>
                  <a:srgbClr val="FF0000"/>
                </a:solidFill>
              </a:rPr>
              <a:t>Two X4 PMOS</a:t>
            </a:r>
            <a:endParaRPr lang="zh-CN" altLang="en-US" b="1" dirty="0">
              <a:solidFill>
                <a:srgbClr val="FF0000"/>
              </a:solidFill>
            </a:endParaRPr>
          </a:p>
        </p:txBody>
      </p:sp>
      <p:sp>
        <p:nvSpPr>
          <p:cNvPr id="20" name="文本框 19">
            <a:extLst>
              <a:ext uri="{FF2B5EF4-FFF2-40B4-BE49-F238E27FC236}">
                <a16:creationId xmlns:a16="http://schemas.microsoft.com/office/drawing/2014/main" id="{95A354BD-D93B-F06C-9AB6-65448558F1AC}"/>
              </a:ext>
            </a:extLst>
          </p:cNvPr>
          <p:cNvSpPr txBox="1"/>
          <p:nvPr/>
        </p:nvSpPr>
        <p:spPr>
          <a:xfrm>
            <a:off x="6096000" y="4660454"/>
            <a:ext cx="1813554" cy="369332"/>
          </a:xfrm>
          <a:prstGeom prst="rect">
            <a:avLst/>
          </a:prstGeom>
          <a:noFill/>
        </p:spPr>
        <p:txBody>
          <a:bodyPr wrap="square" rtlCol="0">
            <a:spAutoFit/>
          </a:bodyPr>
          <a:lstStyle/>
          <a:p>
            <a:r>
              <a:rPr lang="en-US" altLang="zh-CN" b="1" dirty="0">
                <a:solidFill>
                  <a:srgbClr val="FF0000"/>
                </a:solidFill>
              </a:rPr>
              <a:t>Two X4 NMOS</a:t>
            </a:r>
            <a:endParaRPr lang="zh-CN" altLang="en-US" b="1" dirty="0">
              <a:solidFill>
                <a:srgbClr val="FF0000"/>
              </a:solidFill>
            </a:endParaRPr>
          </a:p>
        </p:txBody>
      </p:sp>
    </p:spTree>
    <p:extLst>
      <p:ext uri="{BB962C8B-B14F-4D97-AF65-F5344CB8AC3E}">
        <p14:creationId xmlns:p14="http://schemas.microsoft.com/office/powerpoint/2010/main" val="2617144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3554A0-2E0B-9670-E9A5-FE6FF7637A96}"/>
              </a:ext>
            </a:extLst>
          </p:cNvPr>
          <p:cNvPicPr>
            <a:picLocks noChangeAspect="1"/>
          </p:cNvPicPr>
          <p:nvPr/>
        </p:nvPicPr>
        <p:blipFill rotWithShape="1">
          <a:blip r:embed="rId3"/>
          <a:srcRect l="13079" r="1722"/>
          <a:stretch/>
        </p:blipFill>
        <p:spPr>
          <a:xfrm>
            <a:off x="0" y="0"/>
            <a:ext cx="12192000" cy="6858000"/>
          </a:xfrm>
          <a:prstGeom prst="rect">
            <a:avLst/>
          </a:prstGeom>
        </p:spPr>
      </p:pic>
      <p:sp>
        <p:nvSpPr>
          <p:cNvPr id="6" name="文本框 5">
            <a:extLst>
              <a:ext uri="{FF2B5EF4-FFF2-40B4-BE49-F238E27FC236}">
                <a16:creationId xmlns:a16="http://schemas.microsoft.com/office/drawing/2014/main" id="{5355C877-6A02-A01D-815B-E4FB52F35570}"/>
              </a:ext>
            </a:extLst>
          </p:cNvPr>
          <p:cNvSpPr txBox="1"/>
          <p:nvPr/>
        </p:nvSpPr>
        <p:spPr>
          <a:xfrm>
            <a:off x="904707" y="2583156"/>
            <a:ext cx="360213" cy="369332"/>
          </a:xfrm>
          <a:prstGeom prst="rect">
            <a:avLst/>
          </a:prstGeom>
          <a:noFill/>
        </p:spPr>
        <p:txBody>
          <a:bodyPr wrap="square" rtlCol="0">
            <a:spAutoFit/>
          </a:bodyPr>
          <a:lstStyle/>
          <a:p>
            <a:r>
              <a:rPr lang="en-US" altLang="zh-CN" b="1" dirty="0">
                <a:solidFill>
                  <a:srgbClr val="FF0000"/>
                </a:solidFill>
              </a:rPr>
              <a:t>7</a:t>
            </a:r>
            <a:endParaRPr lang="zh-CN" altLang="en-US" b="1" dirty="0">
              <a:solidFill>
                <a:srgbClr val="FF0000"/>
              </a:solidFill>
            </a:endParaRPr>
          </a:p>
        </p:txBody>
      </p:sp>
      <p:sp>
        <p:nvSpPr>
          <p:cNvPr id="7" name="文本框 6">
            <a:extLst>
              <a:ext uri="{FF2B5EF4-FFF2-40B4-BE49-F238E27FC236}">
                <a16:creationId xmlns:a16="http://schemas.microsoft.com/office/drawing/2014/main" id="{4176DA4C-0987-36EC-FE92-D9D5F60CB61C}"/>
              </a:ext>
            </a:extLst>
          </p:cNvPr>
          <p:cNvSpPr txBox="1"/>
          <p:nvPr/>
        </p:nvSpPr>
        <p:spPr>
          <a:xfrm>
            <a:off x="3129746" y="3059668"/>
            <a:ext cx="360213" cy="369332"/>
          </a:xfrm>
          <a:prstGeom prst="rect">
            <a:avLst/>
          </a:prstGeom>
          <a:noFill/>
        </p:spPr>
        <p:txBody>
          <a:bodyPr wrap="square" rtlCol="0">
            <a:spAutoFit/>
          </a:bodyPr>
          <a:lstStyle/>
          <a:p>
            <a:r>
              <a:rPr lang="en-US" altLang="zh-CN" b="1" dirty="0">
                <a:solidFill>
                  <a:srgbClr val="FF0000"/>
                </a:solidFill>
              </a:rPr>
              <a:t>9</a:t>
            </a:r>
            <a:endParaRPr lang="zh-CN" altLang="en-US" b="1" dirty="0">
              <a:solidFill>
                <a:srgbClr val="FF0000"/>
              </a:solidFill>
            </a:endParaRPr>
          </a:p>
        </p:txBody>
      </p:sp>
      <p:sp>
        <p:nvSpPr>
          <p:cNvPr id="8" name="文本框 7">
            <a:extLst>
              <a:ext uri="{FF2B5EF4-FFF2-40B4-BE49-F238E27FC236}">
                <a16:creationId xmlns:a16="http://schemas.microsoft.com/office/drawing/2014/main" id="{8C3C74A9-32EA-59E9-81C6-81B30E0A231B}"/>
              </a:ext>
            </a:extLst>
          </p:cNvPr>
          <p:cNvSpPr txBox="1"/>
          <p:nvPr/>
        </p:nvSpPr>
        <p:spPr>
          <a:xfrm>
            <a:off x="1620987" y="2238446"/>
            <a:ext cx="360213" cy="369332"/>
          </a:xfrm>
          <a:prstGeom prst="rect">
            <a:avLst/>
          </a:prstGeom>
          <a:noFill/>
        </p:spPr>
        <p:txBody>
          <a:bodyPr wrap="square" rtlCol="0">
            <a:spAutoFit/>
          </a:bodyPr>
          <a:lstStyle/>
          <a:p>
            <a:r>
              <a:rPr lang="en-US" altLang="zh-CN" b="1" dirty="0">
                <a:solidFill>
                  <a:srgbClr val="FF0000"/>
                </a:solidFill>
              </a:rPr>
              <a:t>8</a:t>
            </a:r>
            <a:endParaRPr lang="zh-CN" altLang="en-US" b="1" dirty="0">
              <a:solidFill>
                <a:srgbClr val="FF0000"/>
              </a:solidFill>
            </a:endParaRPr>
          </a:p>
        </p:txBody>
      </p:sp>
      <p:sp>
        <p:nvSpPr>
          <p:cNvPr id="9" name="文本框 8">
            <a:extLst>
              <a:ext uri="{FF2B5EF4-FFF2-40B4-BE49-F238E27FC236}">
                <a16:creationId xmlns:a16="http://schemas.microsoft.com/office/drawing/2014/main" id="{8D9EDAC1-B35E-8538-D1A9-506D79B82DC1}"/>
              </a:ext>
            </a:extLst>
          </p:cNvPr>
          <p:cNvSpPr txBox="1"/>
          <p:nvPr/>
        </p:nvSpPr>
        <p:spPr>
          <a:xfrm>
            <a:off x="2398226" y="2719030"/>
            <a:ext cx="360213" cy="369332"/>
          </a:xfrm>
          <a:prstGeom prst="rect">
            <a:avLst/>
          </a:prstGeom>
          <a:noFill/>
        </p:spPr>
        <p:txBody>
          <a:bodyPr wrap="square" rtlCol="0">
            <a:spAutoFit/>
          </a:bodyPr>
          <a:lstStyle/>
          <a:p>
            <a:r>
              <a:rPr lang="en-US" altLang="zh-CN" b="1" dirty="0">
                <a:solidFill>
                  <a:srgbClr val="FF0000"/>
                </a:solidFill>
              </a:rPr>
              <a:t>5</a:t>
            </a:r>
            <a:endParaRPr lang="zh-CN" altLang="en-US" b="1" dirty="0">
              <a:solidFill>
                <a:srgbClr val="FF0000"/>
              </a:solidFill>
            </a:endParaRPr>
          </a:p>
        </p:txBody>
      </p:sp>
      <p:sp>
        <p:nvSpPr>
          <p:cNvPr id="10" name="文本框 9">
            <a:extLst>
              <a:ext uri="{FF2B5EF4-FFF2-40B4-BE49-F238E27FC236}">
                <a16:creationId xmlns:a16="http://schemas.microsoft.com/office/drawing/2014/main" id="{4B8C5F1A-E33E-5308-C420-7D7A9F69F2F3}"/>
              </a:ext>
            </a:extLst>
          </p:cNvPr>
          <p:cNvSpPr txBox="1"/>
          <p:nvPr/>
        </p:nvSpPr>
        <p:spPr>
          <a:xfrm>
            <a:off x="2885907" y="2238446"/>
            <a:ext cx="540320" cy="369332"/>
          </a:xfrm>
          <a:prstGeom prst="rect">
            <a:avLst/>
          </a:prstGeom>
          <a:noFill/>
        </p:spPr>
        <p:txBody>
          <a:bodyPr wrap="square" rtlCol="0">
            <a:spAutoFit/>
          </a:bodyPr>
          <a:lstStyle/>
          <a:p>
            <a:r>
              <a:rPr lang="en-US" altLang="zh-CN" b="1" dirty="0">
                <a:solidFill>
                  <a:srgbClr val="FF0000"/>
                </a:solidFill>
              </a:rPr>
              <a:t>11</a:t>
            </a:r>
            <a:endParaRPr lang="zh-CN" altLang="en-US" b="1" dirty="0">
              <a:solidFill>
                <a:srgbClr val="FF0000"/>
              </a:solidFill>
            </a:endParaRPr>
          </a:p>
        </p:txBody>
      </p:sp>
      <p:sp>
        <p:nvSpPr>
          <p:cNvPr id="11" name="文本框 10">
            <a:extLst>
              <a:ext uri="{FF2B5EF4-FFF2-40B4-BE49-F238E27FC236}">
                <a16:creationId xmlns:a16="http://schemas.microsoft.com/office/drawing/2014/main" id="{E672583D-F988-AABE-11A2-BCDDCC2C665A}"/>
              </a:ext>
            </a:extLst>
          </p:cNvPr>
          <p:cNvSpPr txBox="1"/>
          <p:nvPr/>
        </p:nvSpPr>
        <p:spPr>
          <a:xfrm>
            <a:off x="3711638" y="2534364"/>
            <a:ext cx="540320" cy="369332"/>
          </a:xfrm>
          <a:prstGeom prst="rect">
            <a:avLst/>
          </a:prstGeom>
          <a:noFill/>
        </p:spPr>
        <p:txBody>
          <a:bodyPr wrap="square" rtlCol="0">
            <a:spAutoFit/>
          </a:bodyPr>
          <a:lstStyle/>
          <a:p>
            <a:r>
              <a:rPr lang="en-US" altLang="zh-CN" b="1" dirty="0">
                <a:solidFill>
                  <a:srgbClr val="FF0000"/>
                </a:solidFill>
              </a:rPr>
              <a:t>10</a:t>
            </a:r>
            <a:endParaRPr lang="zh-CN" altLang="en-US" b="1" dirty="0">
              <a:solidFill>
                <a:srgbClr val="FF0000"/>
              </a:solidFill>
            </a:endParaRPr>
          </a:p>
        </p:txBody>
      </p:sp>
      <p:sp>
        <p:nvSpPr>
          <p:cNvPr id="12" name="文本框 11">
            <a:extLst>
              <a:ext uri="{FF2B5EF4-FFF2-40B4-BE49-F238E27FC236}">
                <a16:creationId xmlns:a16="http://schemas.microsoft.com/office/drawing/2014/main" id="{95C1A13C-25D3-C40E-5741-609E550336A5}"/>
              </a:ext>
            </a:extLst>
          </p:cNvPr>
          <p:cNvSpPr txBox="1"/>
          <p:nvPr/>
        </p:nvSpPr>
        <p:spPr>
          <a:xfrm>
            <a:off x="2398225" y="1406615"/>
            <a:ext cx="540320" cy="369332"/>
          </a:xfrm>
          <a:prstGeom prst="rect">
            <a:avLst/>
          </a:prstGeom>
          <a:noFill/>
        </p:spPr>
        <p:txBody>
          <a:bodyPr wrap="square" rtlCol="0">
            <a:spAutoFit/>
          </a:bodyPr>
          <a:lstStyle/>
          <a:p>
            <a:r>
              <a:rPr lang="en-US" altLang="zh-CN" b="1" dirty="0">
                <a:solidFill>
                  <a:srgbClr val="FF0000"/>
                </a:solidFill>
              </a:rPr>
              <a:t>66</a:t>
            </a:r>
            <a:endParaRPr lang="zh-CN" altLang="en-US" b="1" dirty="0">
              <a:solidFill>
                <a:srgbClr val="FF0000"/>
              </a:solidFill>
            </a:endParaRPr>
          </a:p>
        </p:txBody>
      </p:sp>
      <p:sp>
        <p:nvSpPr>
          <p:cNvPr id="13" name="文本框 12">
            <a:extLst>
              <a:ext uri="{FF2B5EF4-FFF2-40B4-BE49-F238E27FC236}">
                <a16:creationId xmlns:a16="http://schemas.microsoft.com/office/drawing/2014/main" id="{6D941312-B2B6-5520-E2D7-92DC8DCA84E8}"/>
              </a:ext>
            </a:extLst>
          </p:cNvPr>
          <p:cNvSpPr txBox="1"/>
          <p:nvPr/>
        </p:nvSpPr>
        <p:spPr>
          <a:xfrm>
            <a:off x="1561413" y="3052393"/>
            <a:ext cx="540320" cy="369332"/>
          </a:xfrm>
          <a:prstGeom prst="rect">
            <a:avLst/>
          </a:prstGeom>
          <a:noFill/>
        </p:spPr>
        <p:txBody>
          <a:bodyPr wrap="square" rtlCol="0">
            <a:spAutoFit/>
          </a:bodyPr>
          <a:lstStyle/>
          <a:p>
            <a:r>
              <a:rPr lang="en-US" altLang="zh-CN" b="1" dirty="0">
                <a:solidFill>
                  <a:srgbClr val="FF0000"/>
                </a:solidFill>
              </a:rPr>
              <a:t>6</a:t>
            </a:r>
            <a:endParaRPr lang="zh-CN" altLang="en-US" b="1" dirty="0">
              <a:solidFill>
                <a:srgbClr val="FF0000"/>
              </a:solidFill>
            </a:endParaRPr>
          </a:p>
        </p:txBody>
      </p:sp>
    </p:spTree>
    <p:extLst>
      <p:ext uri="{BB962C8B-B14F-4D97-AF65-F5344CB8AC3E}">
        <p14:creationId xmlns:p14="http://schemas.microsoft.com/office/powerpoint/2010/main" val="995151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584FD74-4304-1E50-7D6C-7835538D7B63}"/>
              </a:ext>
            </a:extLst>
          </p:cNvPr>
          <p:cNvPicPr>
            <a:picLocks noChangeAspect="1"/>
          </p:cNvPicPr>
          <p:nvPr/>
        </p:nvPicPr>
        <p:blipFill>
          <a:blip r:embed="rId2"/>
          <a:stretch>
            <a:fillRect/>
          </a:stretch>
        </p:blipFill>
        <p:spPr>
          <a:xfrm>
            <a:off x="593813" y="-142875"/>
            <a:ext cx="11145389" cy="7143750"/>
          </a:xfrm>
          <a:prstGeom prst="rect">
            <a:avLst/>
          </a:prstGeom>
        </p:spPr>
      </p:pic>
    </p:spTree>
    <p:extLst>
      <p:ext uri="{BB962C8B-B14F-4D97-AF65-F5344CB8AC3E}">
        <p14:creationId xmlns:p14="http://schemas.microsoft.com/office/powerpoint/2010/main" val="1591885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C46BE05-AB16-9633-6BC8-EDB7C4860FD9}"/>
              </a:ext>
            </a:extLst>
          </p:cNvPr>
          <p:cNvPicPr>
            <a:picLocks noChangeAspect="1"/>
          </p:cNvPicPr>
          <p:nvPr/>
        </p:nvPicPr>
        <p:blipFill>
          <a:blip r:embed="rId2"/>
          <a:stretch>
            <a:fillRect/>
          </a:stretch>
        </p:blipFill>
        <p:spPr>
          <a:xfrm>
            <a:off x="0" y="1412836"/>
            <a:ext cx="12192000" cy="4032327"/>
          </a:xfrm>
          <a:prstGeom prst="rect">
            <a:avLst/>
          </a:prstGeom>
        </p:spPr>
      </p:pic>
      <p:sp>
        <p:nvSpPr>
          <p:cNvPr id="6" name="文本框 5">
            <a:extLst>
              <a:ext uri="{FF2B5EF4-FFF2-40B4-BE49-F238E27FC236}">
                <a16:creationId xmlns:a16="http://schemas.microsoft.com/office/drawing/2014/main" id="{C86A026A-BFCA-0A01-44F0-A2D84E3E15E3}"/>
              </a:ext>
            </a:extLst>
          </p:cNvPr>
          <p:cNvSpPr txBox="1"/>
          <p:nvPr/>
        </p:nvSpPr>
        <p:spPr>
          <a:xfrm>
            <a:off x="8483600" y="2898994"/>
            <a:ext cx="2813050" cy="369332"/>
          </a:xfrm>
          <a:prstGeom prst="rect">
            <a:avLst/>
          </a:prstGeom>
          <a:noFill/>
        </p:spPr>
        <p:txBody>
          <a:bodyPr wrap="square" rtlCol="0">
            <a:spAutoFit/>
          </a:bodyPr>
          <a:lstStyle/>
          <a:p>
            <a:r>
              <a:rPr lang="en-US" altLang="zh-CN" b="1" dirty="0">
                <a:solidFill>
                  <a:srgbClr val="FF0000"/>
                </a:solidFill>
              </a:rPr>
              <a:t>Gate: Pin58, 60, 7, 10</a:t>
            </a:r>
            <a:endParaRPr lang="zh-CN" altLang="en-US" b="1" dirty="0">
              <a:solidFill>
                <a:srgbClr val="FF0000"/>
              </a:solidFill>
            </a:endParaRPr>
          </a:p>
        </p:txBody>
      </p:sp>
      <p:sp>
        <p:nvSpPr>
          <p:cNvPr id="7" name="文本框 6">
            <a:extLst>
              <a:ext uri="{FF2B5EF4-FFF2-40B4-BE49-F238E27FC236}">
                <a16:creationId xmlns:a16="http://schemas.microsoft.com/office/drawing/2014/main" id="{2252A72F-4F3E-5A69-4687-BEE7D8933122}"/>
              </a:ext>
            </a:extLst>
          </p:cNvPr>
          <p:cNvSpPr txBox="1"/>
          <p:nvPr/>
        </p:nvSpPr>
        <p:spPr>
          <a:xfrm>
            <a:off x="10287000" y="2155915"/>
            <a:ext cx="1758950" cy="369332"/>
          </a:xfrm>
          <a:prstGeom prst="rect">
            <a:avLst/>
          </a:prstGeom>
          <a:noFill/>
        </p:spPr>
        <p:txBody>
          <a:bodyPr wrap="square" rtlCol="0">
            <a:spAutoFit/>
          </a:bodyPr>
          <a:lstStyle/>
          <a:p>
            <a:r>
              <a:rPr lang="en-US" altLang="zh-CN" b="1" dirty="0">
                <a:solidFill>
                  <a:srgbClr val="FF0000"/>
                </a:solidFill>
              </a:rPr>
              <a:t>Source: VDD</a:t>
            </a:r>
            <a:endParaRPr lang="zh-CN" altLang="en-US" b="1" dirty="0">
              <a:solidFill>
                <a:srgbClr val="FF0000"/>
              </a:solidFill>
            </a:endParaRPr>
          </a:p>
        </p:txBody>
      </p:sp>
      <p:sp>
        <p:nvSpPr>
          <p:cNvPr id="8" name="文本框 7">
            <a:extLst>
              <a:ext uri="{FF2B5EF4-FFF2-40B4-BE49-F238E27FC236}">
                <a16:creationId xmlns:a16="http://schemas.microsoft.com/office/drawing/2014/main" id="{0517D0E9-AA89-CE0B-BDDD-F299DBBFE68C}"/>
              </a:ext>
            </a:extLst>
          </p:cNvPr>
          <p:cNvSpPr txBox="1"/>
          <p:nvPr/>
        </p:nvSpPr>
        <p:spPr>
          <a:xfrm>
            <a:off x="8680450" y="4257894"/>
            <a:ext cx="2362200" cy="369332"/>
          </a:xfrm>
          <a:prstGeom prst="rect">
            <a:avLst/>
          </a:prstGeom>
          <a:noFill/>
        </p:spPr>
        <p:txBody>
          <a:bodyPr wrap="square" rtlCol="0">
            <a:spAutoFit/>
          </a:bodyPr>
          <a:lstStyle/>
          <a:p>
            <a:r>
              <a:rPr lang="en-US" altLang="zh-CN" b="1" dirty="0">
                <a:solidFill>
                  <a:srgbClr val="FF0000"/>
                </a:solidFill>
              </a:rPr>
              <a:t>Drain: Pin57, 59, 6, 9</a:t>
            </a:r>
            <a:endParaRPr lang="zh-CN" altLang="en-US" b="1" dirty="0">
              <a:solidFill>
                <a:srgbClr val="FF0000"/>
              </a:solidFill>
            </a:endParaRPr>
          </a:p>
        </p:txBody>
      </p:sp>
      <p:sp>
        <p:nvSpPr>
          <p:cNvPr id="9" name="文本框 8">
            <a:extLst>
              <a:ext uri="{FF2B5EF4-FFF2-40B4-BE49-F238E27FC236}">
                <a16:creationId xmlns:a16="http://schemas.microsoft.com/office/drawing/2014/main" id="{8B9868C2-4953-EDBB-CE3F-BCD8BEE58231}"/>
              </a:ext>
            </a:extLst>
          </p:cNvPr>
          <p:cNvSpPr txBox="1"/>
          <p:nvPr/>
        </p:nvSpPr>
        <p:spPr>
          <a:xfrm>
            <a:off x="1657350" y="4372194"/>
            <a:ext cx="2552700" cy="369332"/>
          </a:xfrm>
          <a:prstGeom prst="rect">
            <a:avLst/>
          </a:prstGeom>
          <a:noFill/>
        </p:spPr>
        <p:txBody>
          <a:bodyPr wrap="square" rtlCol="0">
            <a:spAutoFit/>
          </a:bodyPr>
          <a:lstStyle/>
          <a:p>
            <a:r>
              <a:rPr lang="en-US" altLang="zh-CN" b="1" dirty="0">
                <a:solidFill>
                  <a:srgbClr val="FF0000"/>
                </a:solidFill>
              </a:rPr>
              <a:t>Gate: Pin 28, 30, 42, 45</a:t>
            </a:r>
            <a:endParaRPr lang="zh-CN" altLang="en-US" b="1" dirty="0">
              <a:solidFill>
                <a:srgbClr val="FF0000"/>
              </a:solidFill>
            </a:endParaRPr>
          </a:p>
        </p:txBody>
      </p:sp>
      <p:sp>
        <p:nvSpPr>
          <p:cNvPr id="10" name="文本框 9">
            <a:extLst>
              <a:ext uri="{FF2B5EF4-FFF2-40B4-BE49-F238E27FC236}">
                <a16:creationId xmlns:a16="http://schemas.microsoft.com/office/drawing/2014/main" id="{FFAD38A4-D74F-DC71-F421-1254E38AE9D5}"/>
              </a:ext>
            </a:extLst>
          </p:cNvPr>
          <p:cNvSpPr txBox="1"/>
          <p:nvPr/>
        </p:nvSpPr>
        <p:spPr>
          <a:xfrm>
            <a:off x="4273550" y="4741526"/>
            <a:ext cx="1593850" cy="369332"/>
          </a:xfrm>
          <a:prstGeom prst="rect">
            <a:avLst/>
          </a:prstGeom>
          <a:noFill/>
        </p:spPr>
        <p:txBody>
          <a:bodyPr wrap="square" rtlCol="0">
            <a:spAutoFit/>
          </a:bodyPr>
          <a:lstStyle/>
          <a:p>
            <a:r>
              <a:rPr lang="en-US" altLang="zh-CN" b="1" dirty="0">
                <a:solidFill>
                  <a:srgbClr val="FF0000"/>
                </a:solidFill>
              </a:rPr>
              <a:t>Source: VSS</a:t>
            </a:r>
            <a:endParaRPr lang="zh-CN" altLang="en-US" b="1" dirty="0">
              <a:solidFill>
                <a:srgbClr val="FF0000"/>
              </a:solidFill>
            </a:endParaRPr>
          </a:p>
        </p:txBody>
      </p:sp>
      <p:sp>
        <p:nvSpPr>
          <p:cNvPr id="11" name="文本框 10">
            <a:extLst>
              <a:ext uri="{FF2B5EF4-FFF2-40B4-BE49-F238E27FC236}">
                <a16:creationId xmlns:a16="http://schemas.microsoft.com/office/drawing/2014/main" id="{E2489018-7D86-52B9-A8C4-9B0928DE68A9}"/>
              </a:ext>
            </a:extLst>
          </p:cNvPr>
          <p:cNvSpPr txBox="1"/>
          <p:nvPr/>
        </p:nvSpPr>
        <p:spPr>
          <a:xfrm>
            <a:off x="2527300" y="2714328"/>
            <a:ext cx="2686050" cy="369332"/>
          </a:xfrm>
          <a:prstGeom prst="rect">
            <a:avLst/>
          </a:prstGeom>
          <a:noFill/>
        </p:spPr>
        <p:txBody>
          <a:bodyPr wrap="square" rtlCol="0">
            <a:spAutoFit/>
          </a:bodyPr>
          <a:lstStyle/>
          <a:p>
            <a:r>
              <a:rPr lang="en-US" altLang="zh-CN" b="1" dirty="0">
                <a:solidFill>
                  <a:srgbClr val="FF0000"/>
                </a:solidFill>
              </a:rPr>
              <a:t>Drain: Pin 29, 31, 41, 46</a:t>
            </a:r>
            <a:endParaRPr lang="zh-CN" altLang="en-US" b="1" dirty="0">
              <a:solidFill>
                <a:srgbClr val="FF0000"/>
              </a:solidFill>
            </a:endParaRPr>
          </a:p>
        </p:txBody>
      </p:sp>
    </p:spTree>
    <p:extLst>
      <p:ext uri="{BB962C8B-B14F-4D97-AF65-F5344CB8AC3E}">
        <p14:creationId xmlns:p14="http://schemas.microsoft.com/office/powerpoint/2010/main" val="4259616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地图的截图&#10;&#10;中度可信度描述已自动生成">
            <a:extLst>
              <a:ext uri="{FF2B5EF4-FFF2-40B4-BE49-F238E27FC236}">
                <a16:creationId xmlns:a16="http://schemas.microsoft.com/office/drawing/2014/main" id="{86651380-CCF6-737F-229B-2CDDF1D48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347" y="520628"/>
            <a:ext cx="9486371" cy="6152706"/>
          </a:xfrm>
          <a:prstGeom prst="rect">
            <a:avLst/>
          </a:prstGeom>
        </p:spPr>
      </p:pic>
      <p:sp>
        <p:nvSpPr>
          <p:cNvPr id="2" name="文本框 1">
            <a:extLst>
              <a:ext uri="{FF2B5EF4-FFF2-40B4-BE49-F238E27FC236}">
                <a16:creationId xmlns:a16="http://schemas.microsoft.com/office/drawing/2014/main" id="{D07C8EF0-1AE1-B0F9-B5A0-2560D43C3D71}"/>
              </a:ext>
            </a:extLst>
          </p:cNvPr>
          <p:cNvSpPr txBox="1"/>
          <p:nvPr/>
        </p:nvSpPr>
        <p:spPr>
          <a:xfrm>
            <a:off x="5838601" y="3648468"/>
            <a:ext cx="558192" cy="369332"/>
          </a:xfrm>
          <a:prstGeom prst="rect">
            <a:avLst/>
          </a:prstGeom>
          <a:noFill/>
        </p:spPr>
        <p:txBody>
          <a:bodyPr wrap="square" rtlCol="0">
            <a:spAutoFit/>
          </a:bodyPr>
          <a:lstStyle/>
          <a:p>
            <a:r>
              <a:rPr lang="en-US" altLang="zh-CN" b="1" dirty="0"/>
              <a:t>A</a:t>
            </a:r>
            <a:endParaRPr lang="zh-CN" altLang="en-US" b="1" dirty="0"/>
          </a:p>
        </p:txBody>
      </p:sp>
      <p:sp>
        <p:nvSpPr>
          <p:cNvPr id="4" name="文本框 3">
            <a:extLst>
              <a:ext uri="{FF2B5EF4-FFF2-40B4-BE49-F238E27FC236}">
                <a16:creationId xmlns:a16="http://schemas.microsoft.com/office/drawing/2014/main" id="{4F589171-7D99-0068-9F15-D7A77264FA4D}"/>
              </a:ext>
            </a:extLst>
          </p:cNvPr>
          <p:cNvSpPr txBox="1"/>
          <p:nvPr/>
        </p:nvSpPr>
        <p:spPr>
          <a:xfrm>
            <a:off x="9310238" y="3648468"/>
            <a:ext cx="558192" cy="369332"/>
          </a:xfrm>
          <a:prstGeom prst="rect">
            <a:avLst/>
          </a:prstGeom>
          <a:noFill/>
        </p:spPr>
        <p:txBody>
          <a:bodyPr wrap="square" rtlCol="0">
            <a:spAutoFit/>
          </a:bodyPr>
          <a:lstStyle/>
          <a:p>
            <a:r>
              <a:rPr lang="en-US" altLang="zh-CN" b="1" dirty="0"/>
              <a:t>C</a:t>
            </a:r>
            <a:endParaRPr lang="zh-CN" altLang="en-US" b="1" dirty="0"/>
          </a:p>
        </p:txBody>
      </p:sp>
      <p:sp>
        <p:nvSpPr>
          <p:cNvPr id="5" name="文本框 4">
            <a:extLst>
              <a:ext uri="{FF2B5EF4-FFF2-40B4-BE49-F238E27FC236}">
                <a16:creationId xmlns:a16="http://schemas.microsoft.com/office/drawing/2014/main" id="{CC24A19F-7759-D3F8-2D10-7AF4E38561C1}"/>
              </a:ext>
            </a:extLst>
          </p:cNvPr>
          <p:cNvSpPr txBox="1"/>
          <p:nvPr/>
        </p:nvSpPr>
        <p:spPr>
          <a:xfrm>
            <a:off x="1591733" y="3648468"/>
            <a:ext cx="1473200" cy="369332"/>
          </a:xfrm>
          <a:prstGeom prst="rect">
            <a:avLst/>
          </a:prstGeom>
          <a:noFill/>
        </p:spPr>
        <p:txBody>
          <a:bodyPr wrap="square" rtlCol="0">
            <a:spAutoFit/>
          </a:bodyPr>
          <a:lstStyle/>
          <a:p>
            <a:pPr algn="ctr"/>
            <a:r>
              <a:rPr lang="en-US" altLang="zh-CN" b="1" dirty="0"/>
              <a:t>R Divider</a:t>
            </a:r>
            <a:endParaRPr lang="zh-CN" altLang="en-US" b="1" dirty="0"/>
          </a:p>
        </p:txBody>
      </p:sp>
      <p:sp>
        <p:nvSpPr>
          <p:cNvPr id="7" name="文本框 6">
            <a:extLst>
              <a:ext uri="{FF2B5EF4-FFF2-40B4-BE49-F238E27FC236}">
                <a16:creationId xmlns:a16="http://schemas.microsoft.com/office/drawing/2014/main" id="{ACF8E5DD-9681-75DA-3B70-194399F2127F}"/>
              </a:ext>
            </a:extLst>
          </p:cNvPr>
          <p:cNvSpPr txBox="1"/>
          <p:nvPr/>
        </p:nvSpPr>
        <p:spPr>
          <a:xfrm>
            <a:off x="5838601" y="6571295"/>
            <a:ext cx="558192" cy="369332"/>
          </a:xfrm>
          <a:prstGeom prst="rect">
            <a:avLst/>
          </a:prstGeom>
          <a:noFill/>
        </p:spPr>
        <p:txBody>
          <a:bodyPr wrap="square" rtlCol="0">
            <a:spAutoFit/>
          </a:bodyPr>
          <a:lstStyle/>
          <a:p>
            <a:r>
              <a:rPr lang="en-US" altLang="zh-CN" b="1" dirty="0"/>
              <a:t>B</a:t>
            </a:r>
            <a:endParaRPr lang="zh-CN" altLang="en-US" b="1" dirty="0"/>
          </a:p>
        </p:txBody>
      </p:sp>
      <p:sp>
        <p:nvSpPr>
          <p:cNvPr id="8" name="文本框 7">
            <a:extLst>
              <a:ext uri="{FF2B5EF4-FFF2-40B4-BE49-F238E27FC236}">
                <a16:creationId xmlns:a16="http://schemas.microsoft.com/office/drawing/2014/main" id="{D7B92B39-F185-6D68-1282-85B42A658531}"/>
              </a:ext>
            </a:extLst>
          </p:cNvPr>
          <p:cNvSpPr txBox="1"/>
          <p:nvPr/>
        </p:nvSpPr>
        <p:spPr>
          <a:xfrm>
            <a:off x="9310238" y="6571295"/>
            <a:ext cx="558192" cy="369332"/>
          </a:xfrm>
          <a:prstGeom prst="rect">
            <a:avLst/>
          </a:prstGeom>
          <a:noFill/>
        </p:spPr>
        <p:txBody>
          <a:bodyPr wrap="square" rtlCol="0">
            <a:spAutoFit/>
          </a:bodyPr>
          <a:lstStyle/>
          <a:p>
            <a:r>
              <a:rPr lang="en-US" altLang="zh-CN" b="1" dirty="0"/>
              <a:t>D</a:t>
            </a:r>
            <a:endParaRPr lang="zh-CN" altLang="en-US" b="1" dirty="0"/>
          </a:p>
        </p:txBody>
      </p:sp>
      <p:sp>
        <p:nvSpPr>
          <p:cNvPr id="9" name="文本框 8">
            <a:extLst>
              <a:ext uri="{FF2B5EF4-FFF2-40B4-BE49-F238E27FC236}">
                <a16:creationId xmlns:a16="http://schemas.microsoft.com/office/drawing/2014/main" id="{DF46284D-BD0D-300E-FCB4-17360628495B}"/>
              </a:ext>
            </a:extLst>
          </p:cNvPr>
          <p:cNvSpPr txBox="1"/>
          <p:nvPr/>
        </p:nvSpPr>
        <p:spPr>
          <a:xfrm>
            <a:off x="1962036" y="6571295"/>
            <a:ext cx="723067" cy="369332"/>
          </a:xfrm>
          <a:prstGeom prst="rect">
            <a:avLst/>
          </a:prstGeom>
          <a:noFill/>
        </p:spPr>
        <p:txBody>
          <a:bodyPr wrap="square" rtlCol="0">
            <a:spAutoFit/>
          </a:bodyPr>
          <a:lstStyle/>
          <a:p>
            <a:r>
              <a:rPr lang="en-US" altLang="zh-CN" b="1" dirty="0"/>
              <a:t>LED</a:t>
            </a:r>
            <a:endParaRPr lang="zh-CN" altLang="en-US" b="1" dirty="0"/>
          </a:p>
        </p:txBody>
      </p:sp>
    </p:spTree>
    <p:extLst>
      <p:ext uri="{BB962C8B-B14F-4D97-AF65-F5344CB8AC3E}">
        <p14:creationId xmlns:p14="http://schemas.microsoft.com/office/powerpoint/2010/main" val="259310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FCBC50D-1373-9E8E-8ADB-EEA691F78D75}"/>
              </a:ext>
            </a:extLst>
          </p:cNvPr>
          <p:cNvPicPr>
            <a:picLocks noChangeAspect="1"/>
          </p:cNvPicPr>
          <p:nvPr/>
        </p:nvPicPr>
        <p:blipFill>
          <a:blip r:embed="rId2"/>
          <a:stretch>
            <a:fillRect/>
          </a:stretch>
        </p:blipFill>
        <p:spPr>
          <a:xfrm>
            <a:off x="0" y="1286182"/>
            <a:ext cx="12192000" cy="4285636"/>
          </a:xfrm>
          <a:prstGeom prst="rect">
            <a:avLst/>
          </a:prstGeom>
        </p:spPr>
      </p:pic>
    </p:spTree>
    <p:extLst>
      <p:ext uri="{BB962C8B-B14F-4D97-AF65-F5344CB8AC3E}">
        <p14:creationId xmlns:p14="http://schemas.microsoft.com/office/powerpoint/2010/main" val="3800444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485314E-12B2-82F8-E59E-A3D28E4C1C09}"/>
              </a:ext>
            </a:extLst>
          </p:cNvPr>
          <p:cNvPicPr>
            <a:picLocks noChangeAspect="1"/>
          </p:cNvPicPr>
          <p:nvPr/>
        </p:nvPicPr>
        <p:blipFill>
          <a:blip r:embed="rId2"/>
          <a:stretch>
            <a:fillRect/>
          </a:stretch>
        </p:blipFill>
        <p:spPr>
          <a:xfrm>
            <a:off x="976312" y="723900"/>
            <a:ext cx="10239375" cy="5410200"/>
          </a:xfrm>
          <a:prstGeom prst="rect">
            <a:avLst/>
          </a:prstGeom>
        </p:spPr>
      </p:pic>
      <p:sp>
        <p:nvSpPr>
          <p:cNvPr id="6" name="文本框 5">
            <a:extLst>
              <a:ext uri="{FF2B5EF4-FFF2-40B4-BE49-F238E27FC236}">
                <a16:creationId xmlns:a16="http://schemas.microsoft.com/office/drawing/2014/main" id="{D4F5C2C2-86EE-98EC-1944-EBAF44631701}"/>
              </a:ext>
            </a:extLst>
          </p:cNvPr>
          <p:cNvSpPr txBox="1"/>
          <p:nvPr/>
        </p:nvSpPr>
        <p:spPr>
          <a:xfrm>
            <a:off x="3241864" y="5045745"/>
            <a:ext cx="2686050" cy="369332"/>
          </a:xfrm>
          <a:prstGeom prst="rect">
            <a:avLst/>
          </a:prstGeom>
          <a:noFill/>
        </p:spPr>
        <p:txBody>
          <a:bodyPr wrap="square" rtlCol="0">
            <a:spAutoFit/>
          </a:bodyPr>
          <a:lstStyle/>
          <a:p>
            <a:r>
              <a:rPr lang="en-US" altLang="zh-CN" b="1" dirty="0">
                <a:solidFill>
                  <a:srgbClr val="FF0000"/>
                </a:solidFill>
              </a:rPr>
              <a:t>Source: 44</a:t>
            </a:r>
            <a:endParaRPr lang="zh-CN" altLang="en-US" b="1" dirty="0">
              <a:solidFill>
                <a:srgbClr val="FF0000"/>
              </a:solidFill>
            </a:endParaRPr>
          </a:p>
        </p:txBody>
      </p:sp>
      <p:sp>
        <p:nvSpPr>
          <p:cNvPr id="7" name="文本框 6">
            <a:extLst>
              <a:ext uri="{FF2B5EF4-FFF2-40B4-BE49-F238E27FC236}">
                <a16:creationId xmlns:a16="http://schemas.microsoft.com/office/drawing/2014/main" id="{6AF9B098-41DB-8AB9-4C80-F938C6B70BD4}"/>
              </a:ext>
            </a:extLst>
          </p:cNvPr>
          <p:cNvSpPr txBox="1"/>
          <p:nvPr/>
        </p:nvSpPr>
        <p:spPr>
          <a:xfrm>
            <a:off x="3345819" y="3096842"/>
            <a:ext cx="2686050" cy="369332"/>
          </a:xfrm>
          <a:prstGeom prst="rect">
            <a:avLst/>
          </a:prstGeom>
          <a:noFill/>
        </p:spPr>
        <p:txBody>
          <a:bodyPr wrap="square" rtlCol="0">
            <a:spAutoFit/>
          </a:bodyPr>
          <a:lstStyle/>
          <a:p>
            <a:r>
              <a:rPr lang="en-US" altLang="zh-CN" b="1" dirty="0">
                <a:solidFill>
                  <a:srgbClr val="FF0000"/>
                </a:solidFill>
              </a:rPr>
              <a:t>Drain: 46</a:t>
            </a:r>
            <a:endParaRPr lang="zh-CN" altLang="en-US" b="1" dirty="0">
              <a:solidFill>
                <a:srgbClr val="FF0000"/>
              </a:solidFill>
            </a:endParaRPr>
          </a:p>
        </p:txBody>
      </p:sp>
      <p:sp>
        <p:nvSpPr>
          <p:cNvPr id="8" name="文本框 7">
            <a:extLst>
              <a:ext uri="{FF2B5EF4-FFF2-40B4-BE49-F238E27FC236}">
                <a16:creationId xmlns:a16="http://schemas.microsoft.com/office/drawing/2014/main" id="{E3448ECA-FC38-2CFF-FD1C-D8CE549955DF}"/>
              </a:ext>
            </a:extLst>
          </p:cNvPr>
          <p:cNvSpPr txBox="1"/>
          <p:nvPr/>
        </p:nvSpPr>
        <p:spPr>
          <a:xfrm>
            <a:off x="3697046" y="3538902"/>
            <a:ext cx="2686050" cy="369332"/>
          </a:xfrm>
          <a:prstGeom prst="rect">
            <a:avLst/>
          </a:prstGeom>
          <a:noFill/>
        </p:spPr>
        <p:txBody>
          <a:bodyPr wrap="square" rtlCol="0">
            <a:spAutoFit/>
          </a:bodyPr>
          <a:lstStyle/>
          <a:p>
            <a:r>
              <a:rPr lang="en-US" altLang="zh-CN" b="1" dirty="0">
                <a:solidFill>
                  <a:srgbClr val="FF0000"/>
                </a:solidFill>
              </a:rPr>
              <a:t>Bulk: 47</a:t>
            </a:r>
            <a:endParaRPr lang="zh-CN" altLang="en-US" b="1" dirty="0">
              <a:solidFill>
                <a:srgbClr val="FF0000"/>
              </a:solidFill>
            </a:endParaRPr>
          </a:p>
        </p:txBody>
      </p:sp>
      <p:sp>
        <p:nvSpPr>
          <p:cNvPr id="9" name="文本框 8">
            <a:extLst>
              <a:ext uri="{FF2B5EF4-FFF2-40B4-BE49-F238E27FC236}">
                <a16:creationId xmlns:a16="http://schemas.microsoft.com/office/drawing/2014/main" id="{13A7D268-5116-3B89-3FA0-6539BAAEA73D}"/>
              </a:ext>
            </a:extLst>
          </p:cNvPr>
          <p:cNvSpPr txBox="1"/>
          <p:nvPr/>
        </p:nvSpPr>
        <p:spPr>
          <a:xfrm>
            <a:off x="1837968" y="3796296"/>
            <a:ext cx="2686050" cy="369332"/>
          </a:xfrm>
          <a:prstGeom prst="rect">
            <a:avLst/>
          </a:prstGeom>
          <a:noFill/>
        </p:spPr>
        <p:txBody>
          <a:bodyPr wrap="square" rtlCol="0">
            <a:spAutoFit/>
          </a:bodyPr>
          <a:lstStyle/>
          <a:p>
            <a:r>
              <a:rPr lang="en-US" altLang="zh-CN" b="1" dirty="0">
                <a:solidFill>
                  <a:srgbClr val="FF0000"/>
                </a:solidFill>
              </a:rPr>
              <a:t>Gate: 42</a:t>
            </a:r>
            <a:endParaRPr lang="zh-CN" altLang="en-US" b="1" dirty="0">
              <a:solidFill>
                <a:srgbClr val="FF0000"/>
              </a:solidFill>
            </a:endParaRPr>
          </a:p>
        </p:txBody>
      </p:sp>
      <p:sp>
        <p:nvSpPr>
          <p:cNvPr id="10" name="文本框 9">
            <a:extLst>
              <a:ext uri="{FF2B5EF4-FFF2-40B4-BE49-F238E27FC236}">
                <a16:creationId xmlns:a16="http://schemas.microsoft.com/office/drawing/2014/main" id="{AEDE1A91-7947-2D34-119F-775129D115BD}"/>
              </a:ext>
            </a:extLst>
          </p:cNvPr>
          <p:cNvSpPr txBox="1"/>
          <p:nvPr/>
        </p:nvSpPr>
        <p:spPr>
          <a:xfrm>
            <a:off x="8555825" y="5672471"/>
            <a:ext cx="2686050" cy="369332"/>
          </a:xfrm>
          <a:prstGeom prst="rect">
            <a:avLst/>
          </a:prstGeom>
          <a:noFill/>
        </p:spPr>
        <p:txBody>
          <a:bodyPr wrap="square" rtlCol="0">
            <a:spAutoFit/>
          </a:bodyPr>
          <a:lstStyle/>
          <a:p>
            <a:r>
              <a:rPr lang="en-US" altLang="zh-CN" b="1" dirty="0">
                <a:solidFill>
                  <a:srgbClr val="FF0000"/>
                </a:solidFill>
              </a:rPr>
              <a:t>Drain: 6</a:t>
            </a:r>
            <a:endParaRPr lang="zh-CN" altLang="en-US" b="1" dirty="0">
              <a:solidFill>
                <a:srgbClr val="FF0000"/>
              </a:solidFill>
            </a:endParaRPr>
          </a:p>
        </p:txBody>
      </p:sp>
      <p:sp>
        <p:nvSpPr>
          <p:cNvPr id="11" name="文本框 10">
            <a:extLst>
              <a:ext uri="{FF2B5EF4-FFF2-40B4-BE49-F238E27FC236}">
                <a16:creationId xmlns:a16="http://schemas.microsoft.com/office/drawing/2014/main" id="{070DC846-DE16-1998-5242-E6A6E460D8CC}"/>
              </a:ext>
            </a:extLst>
          </p:cNvPr>
          <p:cNvSpPr txBox="1"/>
          <p:nvPr/>
        </p:nvSpPr>
        <p:spPr>
          <a:xfrm>
            <a:off x="8659780" y="3723568"/>
            <a:ext cx="2686050" cy="369332"/>
          </a:xfrm>
          <a:prstGeom prst="rect">
            <a:avLst/>
          </a:prstGeom>
          <a:noFill/>
        </p:spPr>
        <p:txBody>
          <a:bodyPr wrap="square" rtlCol="0">
            <a:spAutoFit/>
          </a:bodyPr>
          <a:lstStyle/>
          <a:p>
            <a:r>
              <a:rPr lang="en-US" altLang="zh-CN" b="1" dirty="0">
                <a:solidFill>
                  <a:srgbClr val="FF0000"/>
                </a:solidFill>
              </a:rPr>
              <a:t>Source: 8</a:t>
            </a:r>
            <a:endParaRPr lang="zh-CN" altLang="en-US" b="1" dirty="0">
              <a:solidFill>
                <a:srgbClr val="FF0000"/>
              </a:solidFill>
            </a:endParaRPr>
          </a:p>
        </p:txBody>
      </p:sp>
      <p:sp>
        <p:nvSpPr>
          <p:cNvPr id="12" name="文本框 11">
            <a:extLst>
              <a:ext uri="{FF2B5EF4-FFF2-40B4-BE49-F238E27FC236}">
                <a16:creationId xmlns:a16="http://schemas.microsoft.com/office/drawing/2014/main" id="{837A49CD-7BA6-50FC-0140-2EB35C7EFBDD}"/>
              </a:ext>
            </a:extLst>
          </p:cNvPr>
          <p:cNvSpPr txBox="1"/>
          <p:nvPr/>
        </p:nvSpPr>
        <p:spPr>
          <a:xfrm>
            <a:off x="9011007" y="4165628"/>
            <a:ext cx="2686050" cy="369332"/>
          </a:xfrm>
          <a:prstGeom prst="rect">
            <a:avLst/>
          </a:prstGeom>
          <a:noFill/>
        </p:spPr>
        <p:txBody>
          <a:bodyPr wrap="square" rtlCol="0">
            <a:spAutoFit/>
          </a:bodyPr>
          <a:lstStyle/>
          <a:p>
            <a:r>
              <a:rPr lang="en-US" altLang="zh-CN" b="1" dirty="0">
                <a:solidFill>
                  <a:srgbClr val="FF0000"/>
                </a:solidFill>
              </a:rPr>
              <a:t>Bulk: 5</a:t>
            </a:r>
            <a:endParaRPr lang="zh-CN" altLang="en-US" b="1" dirty="0">
              <a:solidFill>
                <a:srgbClr val="FF0000"/>
              </a:solidFill>
            </a:endParaRPr>
          </a:p>
        </p:txBody>
      </p:sp>
      <p:sp>
        <p:nvSpPr>
          <p:cNvPr id="13" name="文本框 12">
            <a:extLst>
              <a:ext uri="{FF2B5EF4-FFF2-40B4-BE49-F238E27FC236}">
                <a16:creationId xmlns:a16="http://schemas.microsoft.com/office/drawing/2014/main" id="{F4F929D8-A0CE-B468-C8D9-3911CF643700}"/>
              </a:ext>
            </a:extLst>
          </p:cNvPr>
          <p:cNvSpPr txBox="1"/>
          <p:nvPr/>
        </p:nvSpPr>
        <p:spPr>
          <a:xfrm>
            <a:off x="7151929" y="4423022"/>
            <a:ext cx="2686050" cy="369332"/>
          </a:xfrm>
          <a:prstGeom prst="rect">
            <a:avLst/>
          </a:prstGeom>
          <a:noFill/>
        </p:spPr>
        <p:txBody>
          <a:bodyPr wrap="square" rtlCol="0">
            <a:spAutoFit/>
          </a:bodyPr>
          <a:lstStyle/>
          <a:p>
            <a:r>
              <a:rPr lang="en-US" altLang="zh-CN" b="1" dirty="0">
                <a:solidFill>
                  <a:srgbClr val="FF0000"/>
                </a:solidFill>
              </a:rPr>
              <a:t>Gate: 7</a:t>
            </a:r>
            <a:endParaRPr lang="zh-CN" altLang="en-US" b="1" dirty="0">
              <a:solidFill>
                <a:srgbClr val="FF0000"/>
              </a:solidFill>
            </a:endParaRPr>
          </a:p>
        </p:txBody>
      </p:sp>
    </p:spTree>
    <p:extLst>
      <p:ext uri="{BB962C8B-B14F-4D97-AF65-F5344CB8AC3E}">
        <p14:creationId xmlns:p14="http://schemas.microsoft.com/office/powerpoint/2010/main" val="2735294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5E67591-2AB8-459C-79B4-B1A1F6BBA5CE}"/>
              </a:ext>
            </a:extLst>
          </p:cNvPr>
          <p:cNvPicPr>
            <a:picLocks noChangeAspect="1"/>
          </p:cNvPicPr>
          <p:nvPr/>
        </p:nvPicPr>
        <p:blipFill>
          <a:blip r:embed="rId3"/>
          <a:stretch>
            <a:fillRect/>
          </a:stretch>
        </p:blipFill>
        <p:spPr>
          <a:xfrm>
            <a:off x="2363276" y="0"/>
            <a:ext cx="7465448" cy="6858000"/>
          </a:xfrm>
          <a:prstGeom prst="rect">
            <a:avLst/>
          </a:prstGeom>
        </p:spPr>
      </p:pic>
      <p:sp>
        <p:nvSpPr>
          <p:cNvPr id="11" name="矩形 10">
            <a:extLst>
              <a:ext uri="{FF2B5EF4-FFF2-40B4-BE49-F238E27FC236}">
                <a16:creationId xmlns:a16="http://schemas.microsoft.com/office/drawing/2014/main" id="{5651610A-510B-50F4-5304-8A5359CAEFD6}"/>
              </a:ext>
            </a:extLst>
          </p:cNvPr>
          <p:cNvSpPr/>
          <p:nvPr/>
        </p:nvSpPr>
        <p:spPr>
          <a:xfrm>
            <a:off x="3182113" y="382877"/>
            <a:ext cx="2011680" cy="13646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9F1401DE-6C4F-4E2A-5831-D4D464B1B01E}"/>
              </a:ext>
            </a:extLst>
          </p:cNvPr>
          <p:cNvSpPr/>
          <p:nvPr/>
        </p:nvSpPr>
        <p:spPr>
          <a:xfrm>
            <a:off x="3310128" y="5132677"/>
            <a:ext cx="2606040" cy="142687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7E7EBE5-ED02-0D35-ABB5-4E23CCDD42C3}"/>
              </a:ext>
            </a:extLst>
          </p:cNvPr>
          <p:cNvSpPr txBox="1"/>
          <p:nvPr/>
        </p:nvSpPr>
        <p:spPr>
          <a:xfrm>
            <a:off x="723250" y="880542"/>
            <a:ext cx="2788046" cy="369332"/>
          </a:xfrm>
          <a:prstGeom prst="rect">
            <a:avLst/>
          </a:prstGeom>
          <a:noFill/>
        </p:spPr>
        <p:txBody>
          <a:bodyPr wrap="square" rtlCol="0">
            <a:spAutoFit/>
          </a:bodyPr>
          <a:lstStyle/>
          <a:p>
            <a:r>
              <a:rPr lang="en-US" altLang="zh-CN" b="1" dirty="0">
                <a:solidFill>
                  <a:srgbClr val="FF0000"/>
                </a:solidFill>
              </a:rPr>
              <a:t>PMOS Current Mirror</a:t>
            </a:r>
            <a:endParaRPr lang="zh-CN" altLang="en-US" b="1" dirty="0">
              <a:solidFill>
                <a:srgbClr val="FF0000"/>
              </a:solidFill>
            </a:endParaRPr>
          </a:p>
        </p:txBody>
      </p:sp>
      <p:sp>
        <p:nvSpPr>
          <p:cNvPr id="20" name="文本框 19">
            <a:extLst>
              <a:ext uri="{FF2B5EF4-FFF2-40B4-BE49-F238E27FC236}">
                <a16:creationId xmlns:a16="http://schemas.microsoft.com/office/drawing/2014/main" id="{95A354BD-D93B-F06C-9AB6-65448558F1AC}"/>
              </a:ext>
            </a:extLst>
          </p:cNvPr>
          <p:cNvSpPr txBox="1"/>
          <p:nvPr/>
        </p:nvSpPr>
        <p:spPr>
          <a:xfrm>
            <a:off x="1002792" y="5661447"/>
            <a:ext cx="1813554" cy="646331"/>
          </a:xfrm>
          <a:prstGeom prst="rect">
            <a:avLst/>
          </a:prstGeom>
          <a:noFill/>
        </p:spPr>
        <p:txBody>
          <a:bodyPr wrap="square" rtlCol="0">
            <a:spAutoFit/>
          </a:bodyPr>
          <a:lstStyle/>
          <a:p>
            <a:r>
              <a:rPr lang="en-US" altLang="zh-CN" b="1" dirty="0">
                <a:solidFill>
                  <a:srgbClr val="FF0000"/>
                </a:solidFill>
              </a:rPr>
              <a:t>NMOS Current Mirror</a:t>
            </a:r>
            <a:endParaRPr lang="zh-CN" altLang="en-US" b="1" dirty="0">
              <a:solidFill>
                <a:srgbClr val="FF0000"/>
              </a:solidFill>
            </a:endParaRPr>
          </a:p>
        </p:txBody>
      </p:sp>
    </p:spTree>
    <p:extLst>
      <p:ext uri="{BB962C8B-B14F-4D97-AF65-F5344CB8AC3E}">
        <p14:creationId xmlns:p14="http://schemas.microsoft.com/office/powerpoint/2010/main" val="2900479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D1ABD472-8586-2F11-C9D3-8886724A0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4567" y="48600"/>
            <a:ext cx="5624986" cy="3380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2C8D85A-75E6-D744-9FFA-33EA164EF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4568" y="3429000"/>
            <a:ext cx="5624986" cy="335144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8548A765-FA84-2634-DE0B-732D0A496EC6}"/>
              </a:ext>
            </a:extLst>
          </p:cNvPr>
          <p:cNvSpPr txBox="1"/>
          <p:nvPr/>
        </p:nvSpPr>
        <p:spPr>
          <a:xfrm>
            <a:off x="1040655" y="48600"/>
            <a:ext cx="563911" cy="369332"/>
          </a:xfrm>
          <a:prstGeom prst="rect">
            <a:avLst/>
          </a:prstGeom>
          <a:noFill/>
        </p:spPr>
        <p:txBody>
          <a:bodyPr wrap="square" rtlCol="0">
            <a:spAutoFit/>
          </a:bodyPr>
          <a:lstStyle/>
          <a:p>
            <a:r>
              <a:rPr lang="en-US" altLang="zh-CN" b="1" dirty="0">
                <a:solidFill>
                  <a:srgbClr val="FF0000"/>
                </a:solidFill>
              </a:rPr>
              <a:t>IDS</a:t>
            </a:r>
          </a:p>
        </p:txBody>
      </p:sp>
      <p:sp>
        <p:nvSpPr>
          <p:cNvPr id="6" name="文本框 5">
            <a:extLst>
              <a:ext uri="{FF2B5EF4-FFF2-40B4-BE49-F238E27FC236}">
                <a16:creationId xmlns:a16="http://schemas.microsoft.com/office/drawing/2014/main" id="{728A3B67-649F-52DF-C4DA-F055F62C525E}"/>
              </a:ext>
            </a:extLst>
          </p:cNvPr>
          <p:cNvSpPr txBox="1"/>
          <p:nvPr/>
        </p:nvSpPr>
        <p:spPr>
          <a:xfrm>
            <a:off x="1040654" y="3473340"/>
            <a:ext cx="563911" cy="369332"/>
          </a:xfrm>
          <a:prstGeom prst="rect">
            <a:avLst/>
          </a:prstGeom>
          <a:noFill/>
        </p:spPr>
        <p:txBody>
          <a:bodyPr wrap="square" rtlCol="0">
            <a:spAutoFit/>
          </a:bodyPr>
          <a:lstStyle/>
          <a:p>
            <a:r>
              <a:rPr lang="en-US" altLang="zh-CN" b="1" dirty="0">
                <a:solidFill>
                  <a:srgbClr val="FF0000"/>
                </a:solidFill>
              </a:rPr>
              <a:t>IDS</a:t>
            </a:r>
          </a:p>
        </p:txBody>
      </p:sp>
      <p:sp>
        <p:nvSpPr>
          <p:cNvPr id="7" name="文本框 6">
            <a:extLst>
              <a:ext uri="{FF2B5EF4-FFF2-40B4-BE49-F238E27FC236}">
                <a16:creationId xmlns:a16="http://schemas.microsoft.com/office/drawing/2014/main" id="{DEF129A5-CBE5-582A-59DD-50E673A34A0B}"/>
              </a:ext>
            </a:extLst>
          </p:cNvPr>
          <p:cNvSpPr txBox="1"/>
          <p:nvPr/>
        </p:nvSpPr>
        <p:spPr>
          <a:xfrm>
            <a:off x="6597284" y="2983393"/>
            <a:ext cx="632270" cy="369332"/>
          </a:xfrm>
          <a:prstGeom prst="rect">
            <a:avLst/>
          </a:prstGeom>
          <a:noFill/>
        </p:spPr>
        <p:txBody>
          <a:bodyPr wrap="square" rtlCol="0">
            <a:spAutoFit/>
          </a:bodyPr>
          <a:lstStyle/>
          <a:p>
            <a:r>
              <a:rPr lang="en-US" altLang="zh-CN" b="1" dirty="0">
                <a:solidFill>
                  <a:srgbClr val="FF0000"/>
                </a:solidFill>
              </a:rPr>
              <a:t>VGS</a:t>
            </a:r>
          </a:p>
        </p:txBody>
      </p:sp>
      <p:sp>
        <p:nvSpPr>
          <p:cNvPr id="8" name="文本框 7">
            <a:extLst>
              <a:ext uri="{FF2B5EF4-FFF2-40B4-BE49-F238E27FC236}">
                <a16:creationId xmlns:a16="http://schemas.microsoft.com/office/drawing/2014/main" id="{A5F0EB39-4B96-AA39-48AC-0FF790CDC399}"/>
              </a:ext>
            </a:extLst>
          </p:cNvPr>
          <p:cNvSpPr txBox="1"/>
          <p:nvPr/>
        </p:nvSpPr>
        <p:spPr>
          <a:xfrm>
            <a:off x="6597283" y="6287518"/>
            <a:ext cx="632270" cy="369332"/>
          </a:xfrm>
          <a:prstGeom prst="rect">
            <a:avLst/>
          </a:prstGeom>
          <a:noFill/>
        </p:spPr>
        <p:txBody>
          <a:bodyPr wrap="square" rtlCol="0">
            <a:spAutoFit/>
          </a:bodyPr>
          <a:lstStyle/>
          <a:p>
            <a:r>
              <a:rPr lang="en-US" altLang="zh-CN" b="1" dirty="0">
                <a:solidFill>
                  <a:srgbClr val="FF0000"/>
                </a:solidFill>
              </a:rPr>
              <a:t>VDS</a:t>
            </a:r>
          </a:p>
        </p:txBody>
      </p:sp>
      <p:sp>
        <p:nvSpPr>
          <p:cNvPr id="9" name="文本框 8">
            <a:extLst>
              <a:ext uri="{FF2B5EF4-FFF2-40B4-BE49-F238E27FC236}">
                <a16:creationId xmlns:a16="http://schemas.microsoft.com/office/drawing/2014/main" id="{ED2750E1-8DB1-AFE7-AF88-805B14C9D7CB}"/>
              </a:ext>
            </a:extLst>
          </p:cNvPr>
          <p:cNvSpPr txBox="1"/>
          <p:nvPr/>
        </p:nvSpPr>
        <p:spPr>
          <a:xfrm>
            <a:off x="1691516" y="208707"/>
            <a:ext cx="5538037" cy="369332"/>
          </a:xfrm>
          <a:prstGeom prst="rect">
            <a:avLst/>
          </a:prstGeom>
          <a:noFill/>
        </p:spPr>
        <p:txBody>
          <a:bodyPr wrap="square" rtlCol="0">
            <a:spAutoFit/>
          </a:bodyPr>
          <a:lstStyle/>
          <a:p>
            <a:r>
              <a:rPr lang="en-US" altLang="zh-CN" b="1" dirty="0">
                <a:solidFill>
                  <a:srgbClr val="FF0000"/>
                </a:solidFill>
              </a:rPr>
              <a:t>IDS-VGS Curve of X4 and X16 NMOS @ VDS=2.5V</a:t>
            </a:r>
          </a:p>
        </p:txBody>
      </p:sp>
      <p:sp>
        <p:nvSpPr>
          <p:cNvPr id="10" name="文本框 9">
            <a:extLst>
              <a:ext uri="{FF2B5EF4-FFF2-40B4-BE49-F238E27FC236}">
                <a16:creationId xmlns:a16="http://schemas.microsoft.com/office/drawing/2014/main" id="{19C6D207-7671-5A82-98E9-4D747E64BA2B}"/>
              </a:ext>
            </a:extLst>
          </p:cNvPr>
          <p:cNvSpPr txBox="1"/>
          <p:nvPr/>
        </p:nvSpPr>
        <p:spPr>
          <a:xfrm>
            <a:off x="1994428" y="6293186"/>
            <a:ext cx="3490084" cy="369332"/>
          </a:xfrm>
          <a:prstGeom prst="rect">
            <a:avLst/>
          </a:prstGeom>
          <a:noFill/>
        </p:spPr>
        <p:txBody>
          <a:bodyPr wrap="square" rtlCol="0">
            <a:spAutoFit/>
          </a:bodyPr>
          <a:lstStyle/>
          <a:p>
            <a:r>
              <a:rPr lang="en-US" altLang="zh-CN" b="1" dirty="0">
                <a:solidFill>
                  <a:srgbClr val="FF0000"/>
                </a:solidFill>
              </a:rPr>
              <a:t>IDS-VDS Curve of X4 NMOS</a:t>
            </a:r>
          </a:p>
        </p:txBody>
      </p:sp>
      <p:sp>
        <p:nvSpPr>
          <p:cNvPr id="11" name="文本框 10">
            <a:extLst>
              <a:ext uri="{FF2B5EF4-FFF2-40B4-BE49-F238E27FC236}">
                <a16:creationId xmlns:a16="http://schemas.microsoft.com/office/drawing/2014/main" id="{63CAF9D4-E964-25B7-610F-700FF7FA963E}"/>
              </a:ext>
            </a:extLst>
          </p:cNvPr>
          <p:cNvSpPr txBox="1"/>
          <p:nvPr/>
        </p:nvSpPr>
        <p:spPr>
          <a:xfrm>
            <a:off x="1994428" y="1792094"/>
            <a:ext cx="2386227" cy="923330"/>
          </a:xfrm>
          <a:prstGeom prst="rect">
            <a:avLst/>
          </a:prstGeom>
          <a:noFill/>
        </p:spPr>
        <p:txBody>
          <a:bodyPr wrap="square" rtlCol="0">
            <a:spAutoFit/>
          </a:bodyPr>
          <a:lstStyle/>
          <a:p>
            <a:r>
              <a:rPr lang="en-US" altLang="zh-CN" b="1" dirty="0">
                <a:solidFill>
                  <a:srgbClr val="FFC000"/>
                </a:solidFill>
              </a:rPr>
              <a:t>Tips:</a:t>
            </a:r>
          </a:p>
          <a:p>
            <a:r>
              <a:rPr lang="en-US" altLang="zh-CN" b="1" dirty="0">
                <a:solidFill>
                  <a:srgbClr val="FFC000"/>
                </a:solidFill>
              </a:rPr>
              <a:t>1. Vth~0.6V</a:t>
            </a:r>
          </a:p>
          <a:p>
            <a:r>
              <a:rPr lang="en-US" altLang="zh-CN" b="1" dirty="0">
                <a:solidFill>
                  <a:srgbClr val="FFC000"/>
                </a:solidFill>
              </a:rPr>
              <a:t>2. Width*4 -&gt; IDS*4</a:t>
            </a:r>
          </a:p>
        </p:txBody>
      </p:sp>
      <p:cxnSp>
        <p:nvCxnSpPr>
          <p:cNvPr id="12" name="直接箭头连接符 11">
            <a:extLst>
              <a:ext uri="{FF2B5EF4-FFF2-40B4-BE49-F238E27FC236}">
                <a16:creationId xmlns:a16="http://schemas.microsoft.com/office/drawing/2014/main" id="{E5DA6180-A0C8-FA73-2E7D-CE9F33F60094}"/>
              </a:ext>
            </a:extLst>
          </p:cNvPr>
          <p:cNvCxnSpPr>
            <a:cxnSpLocks/>
          </p:cNvCxnSpPr>
          <p:nvPr/>
        </p:nvCxnSpPr>
        <p:spPr>
          <a:xfrm>
            <a:off x="4517939" y="3097369"/>
            <a:ext cx="0" cy="204040"/>
          </a:xfrm>
          <a:prstGeom prst="straightConnector1">
            <a:avLst/>
          </a:prstGeom>
          <a:ln w="1270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59743D8A-F830-F1B6-DEBA-CFBEA907D40D}"/>
              </a:ext>
            </a:extLst>
          </p:cNvPr>
          <p:cNvCxnSpPr>
            <a:cxnSpLocks/>
          </p:cNvCxnSpPr>
          <p:nvPr/>
        </p:nvCxnSpPr>
        <p:spPr>
          <a:xfrm>
            <a:off x="4655224" y="2666503"/>
            <a:ext cx="0" cy="633779"/>
          </a:xfrm>
          <a:prstGeom prst="straightConnector1">
            <a:avLst/>
          </a:prstGeom>
          <a:ln w="127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22" name="图片 21">
            <a:extLst>
              <a:ext uri="{FF2B5EF4-FFF2-40B4-BE49-F238E27FC236}">
                <a16:creationId xmlns:a16="http://schemas.microsoft.com/office/drawing/2014/main" id="{71FAC45A-5C98-D55B-BB50-D4D25E7875B3}"/>
              </a:ext>
            </a:extLst>
          </p:cNvPr>
          <p:cNvPicPr>
            <a:picLocks noChangeAspect="1"/>
          </p:cNvPicPr>
          <p:nvPr/>
        </p:nvPicPr>
        <p:blipFill>
          <a:blip r:embed="rId5"/>
          <a:stretch>
            <a:fillRect/>
          </a:stretch>
        </p:blipFill>
        <p:spPr>
          <a:xfrm>
            <a:off x="8165610" y="1674807"/>
            <a:ext cx="2892964" cy="654517"/>
          </a:xfrm>
          <a:prstGeom prst="rect">
            <a:avLst/>
          </a:prstGeom>
        </p:spPr>
      </p:pic>
      <p:pic>
        <p:nvPicPr>
          <p:cNvPr id="24" name="图片 23">
            <a:extLst>
              <a:ext uri="{FF2B5EF4-FFF2-40B4-BE49-F238E27FC236}">
                <a16:creationId xmlns:a16="http://schemas.microsoft.com/office/drawing/2014/main" id="{6470EA35-934D-76F7-4538-C3882B0F9E00}"/>
              </a:ext>
            </a:extLst>
          </p:cNvPr>
          <p:cNvPicPr>
            <a:picLocks noChangeAspect="1"/>
          </p:cNvPicPr>
          <p:nvPr/>
        </p:nvPicPr>
        <p:blipFill>
          <a:blip r:embed="rId6"/>
          <a:stretch>
            <a:fillRect/>
          </a:stretch>
        </p:blipFill>
        <p:spPr>
          <a:xfrm>
            <a:off x="7882829" y="963829"/>
            <a:ext cx="3615377" cy="573170"/>
          </a:xfrm>
          <a:prstGeom prst="rect">
            <a:avLst/>
          </a:prstGeom>
        </p:spPr>
      </p:pic>
      <p:sp>
        <p:nvSpPr>
          <p:cNvPr id="31" name="任意多边形: 形状 30">
            <a:extLst>
              <a:ext uri="{FF2B5EF4-FFF2-40B4-BE49-F238E27FC236}">
                <a16:creationId xmlns:a16="http://schemas.microsoft.com/office/drawing/2014/main" id="{0144D157-A2AE-D812-E4C3-37F7A1166A23}"/>
              </a:ext>
            </a:extLst>
          </p:cNvPr>
          <p:cNvSpPr/>
          <p:nvPr/>
        </p:nvSpPr>
        <p:spPr>
          <a:xfrm>
            <a:off x="1907480" y="3810000"/>
            <a:ext cx="1500187" cy="2786063"/>
          </a:xfrm>
          <a:custGeom>
            <a:avLst/>
            <a:gdLst>
              <a:gd name="connsiteX0" fmla="*/ 0 w 1500187"/>
              <a:gd name="connsiteY0" fmla="*/ 2786063 h 2786063"/>
              <a:gd name="connsiteX1" fmla="*/ 657225 w 1500187"/>
              <a:gd name="connsiteY1" fmla="*/ 2228850 h 2786063"/>
              <a:gd name="connsiteX2" fmla="*/ 1157287 w 1500187"/>
              <a:gd name="connsiteY2" fmla="*/ 1409700 h 2786063"/>
              <a:gd name="connsiteX3" fmla="*/ 1500187 w 1500187"/>
              <a:gd name="connsiteY3" fmla="*/ 0 h 2786063"/>
              <a:gd name="connsiteX4" fmla="*/ 1500187 w 1500187"/>
              <a:gd name="connsiteY4" fmla="*/ 0 h 2786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187" h="2786063">
                <a:moveTo>
                  <a:pt x="0" y="2786063"/>
                </a:moveTo>
                <a:cubicBezTo>
                  <a:pt x="232172" y="2622153"/>
                  <a:pt x="464344" y="2458244"/>
                  <a:pt x="657225" y="2228850"/>
                </a:cubicBezTo>
                <a:cubicBezTo>
                  <a:pt x="850106" y="1999456"/>
                  <a:pt x="1016793" y="1781175"/>
                  <a:pt x="1157287" y="1409700"/>
                </a:cubicBezTo>
                <a:cubicBezTo>
                  <a:pt x="1297781" y="1038225"/>
                  <a:pt x="1500187" y="0"/>
                  <a:pt x="1500187" y="0"/>
                </a:cubicBezTo>
                <a:lnTo>
                  <a:pt x="1500187" y="0"/>
                </a:lnTo>
              </a:path>
            </a:pathLst>
          </a:cu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EFE19D7A-AE1B-B71C-4853-09AEF094F27F}"/>
              </a:ext>
            </a:extLst>
          </p:cNvPr>
          <p:cNvPicPr>
            <a:picLocks noChangeAspect="1"/>
          </p:cNvPicPr>
          <p:nvPr/>
        </p:nvPicPr>
        <p:blipFill>
          <a:blip r:embed="rId7"/>
          <a:stretch>
            <a:fillRect/>
          </a:stretch>
        </p:blipFill>
        <p:spPr>
          <a:xfrm>
            <a:off x="7828249" y="2384768"/>
            <a:ext cx="3669957" cy="644517"/>
          </a:xfrm>
          <a:prstGeom prst="rect">
            <a:avLst/>
          </a:prstGeom>
        </p:spPr>
      </p:pic>
      <p:pic>
        <p:nvPicPr>
          <p:cNvPr id="37" name="图片 36">
            <a:extLst>
              <a:ext uri="{FF2B5EF4-FFF2-40B4-BE49-F238E27FC236}">
                <a16:creationId xmlns:a16="http://schemas.microsoft.com/office/drawing/2014/main" id="{87ED4819-27C0-977E-3E42-4A947F70F53F}"/>
              </a:ext>
            </a:extLst>
          </p:cNvPr>
          <p:cNvPicPr>
            <a:picLocks noChangeAspect="1"/>
          </p:cNvPicPr>
          <p:nvPr/>
        </p:nvPicPr>
        <p:blipFill>
          <a:blip r:embed="rId8"/>
          <a:stretch>
            <a:fillRect/>
          </a:stretch>
        </p:blipFill>
        <p:spPr>
          <a:xfrm>
            <a:off x="7316502" y="3562620"/>
            <a:ext cx="2295590" cy="1767938"/>
          </a:xfrm>
          <a:prstGeom prst="rect">
            <a:avLst/>
          </a:prstGeom>
        </p:spPr>
      </p:pic>
      <p:pic>
        <p:nvPicPr>
          <p:cNvPr id="39" name="图片 38">
            <a:extLst>
              <a:ext uri="{FF2B5EF4-FFF2-40B4-BE49-F238E27FC236}">
                <a16:creationId xmlns:a16="http://schemas.microsoft.com/office/drawing/2014/main" id="{06D882B4-15A8-FD94-E629-099BAA82F336}"/>
              </a:ext>
            </a:extLst>
          </p:cNvPr>
          <p:cNvPicPr>
            <a:picLocks noChangeAspect="1"/>
          </p:cNvPicPr>
          <p:nvPr/>
        </p:nvPicPr>
        <p:blipFill>
          <a:blip r:embed="rId9"/>
          <a:stretch>
            <a:fillRect/>
          </a:stretch>
        </p:blipFill>
        <p:spPr>
          <a:xfrm>
            <a:off x="9612092" y="3562620"/>
            <a:ext cx="2386801" cy="1769682"/>
          </a:xfrm>
          <a:prstGeom prst="rect">
            <a:avLst/>
          </a:prstGeom>
        </p:spPr>
      </p:pic>
      <p:pic>
        <p:nvPicPr>
          <p:cNvPr id="41" name="图片 40">
            <a:extLst>
              <a:ext uri="{FF2B5EF4-FFF2-40B4-BE49-F238E27FC236}">
                <a16:creationId xmlns:a16="http://schemas.microsoft.com/office/drawing/2014/main" id="{BC251EF0-885E-901B-68B7-D5C7C9CC4C22}"/>
              </a:ext>
            </a:extLst>
          </p:cNvPr>
          <p:cNvPicPr>
            <a:picLocks noChangeAspect="1"/>
          </p:cNvPicPr>
          <p:nvPr/>
        </p:nvPicPr>
        <p:blipFill>
          <a:blip r:embed="rId10"/>
          <a:stretch>
            <a:fillRect/>
          </a:stretch>
        </p:blipFill>
        <p:spPr>
          <a:xfrm>
            <a:off x="9654611" y="5332302"/>
            <a:ext cx="2390614" cy="1263761"/>
          </a:xfrm>
          <a:prstGeom prst="rect">
            <a:avLst/>
          </a:prstGeom>
        </p:spPr>
      </p:pic>
      <p:sp>
        <p:nvSpPr>
          <p:cNvPr id="45" name="文本框 44">
            <a:extLst>
              <a:ext uri="{FF2B5EF4-FFF2-40B4-BE49-F238E27FC236}">
                <a16:creationId xmlns:a16="http://schemas.microsoft.com/office/drawing/2014/main" id="{39CE92D9-BAA5-C439-D4E7-546651BE89B0}"/>
              </a:ext>
            </a:extLst>
          </p:cNvPr>
          <p:cNvSpPr txBox="1"/>
          <p:nvPr/>
        </p:nvSpPr>
        <p:spPr>
          <a:xfrm>
            <a:off x="7377586" y="5754951"/>
            <a:ext cx="2635472" cy="307777"/>
          </a:xfrm>
          <a:prstGeom prst="rect">
            <a:avLst/>
          </a:prstGeom>
          <a:noFill/>
        </p:spPr>
        <p:txBody>
          <a:bodyPr wrap="square">
            <a:spAutoFit/>
          </a:bodyPr>
          <a:lstStyle/>
          <a:p>
            <a:r>
              <a:rPr lang="en-US" altLang="zh-CN" sz="1400" b="1" dirty="0"/>
              <a:t>Channel-Length Modulation</a:t>
            </a:r>
            <a:endParaRPr lang="zh-CN" altLang="en-US" sz="1400" b="1" dirty="0"/>
          </a:p>
        </p:txBody>
      </p:sp>
      <p:sp>
        <p:nvSpPr>
          <p:cNvPr id="46" name="文本框 45">
            <a:extLst>
              <a:ext uri="{FF2B5EF4-FFF2-40B4-BE49-F238E27FC236}">
                <a16:creationId xmlns:a16="http://schemas.microsoft.com/office/drawing/2014/main" id="{76B396D0-E27B-2328-3BA1-D5295C9EADCA}"/>
              </a:ext>
            </a:extLst>
          </p:cNvPr>
          <p:cNvSpPr txBox="1"/>
          <p:nvPr/>
        </p:nvSpPr>
        <p:spPr>
          <a:xfrm>
            <a:off x="7377586" y="3233416"/>
            <a:ext cx="2635472" cy="307777"/>
          </a:xfrm>
          <a:prstGeom prst="rect">
            <a:avLst/>
          </a:prstGeom>
          <a:noFill/>
        </p:spPr>
        <p:txBody>
          <a:bodyPr wrap="square">
            <a:spAutoFit/>
          </a:bodyPr>
          <a:lstStyle/>
          <a:p>
            <a:r>
              <a:rPr lang="en-US" altLang="zh-CN" sz="1400" b="1" dirty="0"/>
              <a:t>Working Regions</a:t>
            </a:r>
            <a:endParaRPr lang="zh-CN" altLang="en-US" sz="1400" b="1" dirty="0"/>
          </a:p>
        </p:txBody>
      </p:sp>
      <p:sp>
        <p:nvSpPr>
          <p:cNvPr id="47" name="文本框 46">
            <a:extLst>
              <a:ext uri="{FF2B5EF4-FFF2-40B4-BE49-F238E27FC236}">
                <a16:creationId xmlns:a16="http://schemas.microsoft.com/office/drawing/2014/main" id="{FC7A8A5F-06DB-8CE8-A33B-639FCAD35357}"/>
              </a:ext>
            </a:extLst>
          </p:cNvPr>
          <p:cNvSpPr txBox="1"/>
          <p:nvPr/>
        </p:nvSpPr>
        <p:spPr>
          <a:xfrm>
            <a:off x="7377586" y="518244"/>
            <a:ext cx="2635472" cy="307777"/>
          </a:xfrm>
          <a:prstGeom prst="rect">
            <a:avLst/>
          </a:prstGeom>
          <a:noFill/>
        </p:spPr>
        <p:txBody>
          <a:bodyPr wrap="square">
            <a:spAutoFit/>
          </a:bodyPr>
          <a:lstStyle/>
          <a:p>
            <a:r>
              <a:rPr lang="en-US" altLang="zh-CN" sz="1400" b="1" dirty="0"/>
              <a:t>I-V Characteristics</a:t>
            </a:r>
            <a:endParaRPr lang="zh-CN" altLang="en-US" sz="1400" b="1" dirty="0"/>
          </a:p>
        </p:txBody>
      </p:sp>
    </p:spTree>
    <p:extLst>
      <p:ext uri="{BB962C8B-B14F-4D97-AF65-F5344CB8AC3E}">
        <p14:creationId xmlns:p14="http://schemas.microsoft.com/office/powerpoint/2010/main" val="2518144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D7EB646-91F4-FDE2-71F5-630653A984BA}"/>
              </a:ext>
            </a:extLst>
          </p:cNvPr>
          <p:cNvPicPr>
            <a:picLocks noChangeAspect="1"/>
          </p:cNvPicPr>
          <p:nvPr/>
        </p:nvPicPr>
        <p:blipFill>
          <a:blip r:embed="rId3"/>
          <a:stretch>
            <a:fillRect/>
          </a:stretch>
        </p:blipFill>
        <p:spPr>
          <a:xfrm>
            <a:off x="5411145" y="1177006"/>
            <a:ext cx="5400000" cy="3600000"/>
          </a:xfrm>
          <a:prstGeom prst="rect">
            <a:avLst/>
          </a:prstGeom>
        </p:spPr>
      </p:pic>
      <p:pic>
        <p:nvPicPr>
          <p:cNvPr id="7" name="图片 6">
            <a:extLst>
              <a:ext uri="{FF2B5EF4-FFF2-40B4-BE49-F238E27FC236}">
                <a16:creationId xmlns:a16="http://schemas.microsoft.com/office/drawing/2014/main" id="{F7078C64-E31B-D262-E49F-435DF967DCB8}"/>
              </a:ext>
            </a:extLst>
          </p:cNvPr>
          <p:cNvPicPr>
            <a:picLocks noChangeAspect="1"/>
          </p:cNvPicPr>
          <p:nvPr/>
        </p:nvPicPr>
        <p:blipFill>
          <a:blip r:embed="rId4"/>
          <a:stretch>
            <a:fillRect/>
          </a:stretch>
        </p:blipFill>
        <p:spPr>
          <a:xfrm>
            <a:off x="1031794" y="1177006"/>
            <a:ext cx="4379351" cy="3600000"/>
          </a:xfrm>
          <a:prstGeom prst="rect">
            <a:avLst/>
          </a:prstGeom>
        </p:spPr>
      </p:pic>
      <p:cxnSp>
        <p:nvCxnSpPr>
          <p:cNvPr id="8" name="直接箭头连接符 7">
            <a:extLst>
              <a:ext uri="{FF2B5EF4-FFF2-40B4-BE49-F238E27FC236}">
                <a16:creationId xmlns:a16="http://schemas.microsoft.com/office/drawing/2014/main" id="{064B9CDD-B828-4392-49AA-BFA552DCB899}"/>
              </a:ext>
            </a:extLst>
          </p:cNvPr>
          <p:cNvCxnSpPr>
            <a:cxnSpLocks/>
          </p:cNvCxnSpPr>
          <p:nvPr/>
        </p:nvCxnSpPr>
        <p:spPr>
          <a:xfrm flipH="1">
            <a:off x="5759450" y="4252782"/>
            <a:ext cx="4921250" cy="0"/>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直接箭头连接符 12">
            <a:extLst>
              <a:ext uri="{FF2B5EF4-FFF2-40B4-BE49-F238E27FC236}">
                <a16:creationId xmlns:a16="http://schemas.microsoft.com/office/drawing/2014/main" id="{E16B583D-530D-45EF-334D-00E54882EFA8}"/>
              </a:ext>
            </a:extLst>
          </p:cNvPr>
          <p:cNvCxnSpPr>
            <a:cxnSpLocks/>
          </p:cNvCxnSpPr>
          <p:nvPr/>
        </p:nvCxnSpPr>
        <p:spPr>
          <a:xfrm flipH="1">
            <a:off x="5759450" y="3947982"/>
            <a:ext cx="4921250" cy="0"/>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直接箭头连接符 13">
            <a:extLst>
              <a:ext uri="{FF2B5EF4-FFF2-40B4-BE49-F238E27FC236}">
                <a16:creationId xmlns:a16="http://schemas.microsoft.com/office/drawing/2014/main" id="{350FBEDD-9B5E-D113-D844-535074279863}"/>
              </a:ext>
            </a:extLst>
          </p:cNvPr>
          <p:cNvCxnSpPr>
            <a:cxnSpLocks/>
          </p:cNvCxnSpPr>
          <p:nvPr/>
        </p:nvCxnSpPr>
        <p:spPr>
          <a:xfrm flipH="1">
            <a:off x="5759450" y="3332032"/>
            <a:ext cx="4921250" cy="0"/>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直接箭头连接符 14">
            <a:extLst>
              <a:ext uri="{FF2B5EF4-FFF2-40B4-BE49-F238E27FC236}">
                <a16:creationId xmlns:a16="http://schemas.microsoft.com/office/drawing/2014/main" id="{C491D2E5-BB63-E574-43A3-DE5544497E44}"/>
              </a:ext>
            </a:extLst>
          </p:cNvPr>
          <p:cNvCxnSpPr>
            <a:cxnSpLocks/>
          </p:cNvCxnSpPr>
          <p:nvPr/>
        </p:nvCxnSpPr>
        <p:spPr>
          <a:xfrm flipH="1">
            <a:off x="5759449" y="2098414"/>
            <a:ext cx="4921250" cy="0"/>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文本框 16">
            <a:extLst>
              <a:ext uri="{FF2B5EF4-FFF2-40B4-BE49-F238E27FC236}">
                <a16:creationId xmlns:a16="http://schemas.microsoft.com/office/drawing/2014/main" id="{751F1C52-4C0A-5F97-0E40-8098BE463468}"/>
              </a:ext>
            </a:extLst>
          </p:cNvPr>
          <p:cNvSpPr txBox="1"/>
          <p:nvPr/>
        </p:nvSpPr>
        <p:spPr>
          <a:xfrm>
            <a:off x="10148855" y="4275929"/>
            <a:ext cx="662290" cy="369332"/>
          </a:xfrm>
          <a:prstGeom prst="rect">
            <a:avLst/>
          </a:prstGeom>
          <a:noFill/>
        </p:spPr>
        <p:txBody>
          <a:bodyPr wrap="square" rtlCol="0">
            <a:spAutoFit/>
          </a:bodyPr>
          <a:lstStyle/>
          <a:p>
            <a:r>
              <a:rPr lang="en-US" altLang="zh-CN" b="1" dirty="0">
                <a:solidFill>
                  <a:srgbClr val="FF0000"/>
                </a:solidFill>
              </a:rPr>
              <a:t>VDS</a:t>
            </a:r>
          </a:p>
        </p:txBody>
      </p:sp>
      <p:sp>
        <p:nvSpPr>
          <p:cNvPr id="18" name="文本框 17">
            <a:extLst>
              <a:ext uri="{FF2B5EF4-FFF2-40B4-BE49-F238E27FC236}">
                <a16:creationId xmlns:a16="http://schemas.microsoft.com/office/drawing/2014/main" id="{C847D3E4-DFCA-F40B-03F9-FADDFF1146BA}"/>
              </a:ext>
            </a:extLst>
          </p:cNvPr>
          <p:cNvSpPr txBox="1"/>
          <p:nvPr/>
        </p:nvSpPr>
        <p:spPr>
          <a:xfrm>
            <a:off x="5759449" y="1474260"/>
            <a:ext cx="662290" cy="369332"/>
          </a:xfrm>
          <a:prstGeom prst="rect">
            <a:avLst/>
          </a:prstGeom>
          <a:noFill/>
        </p:spPr>
        <p:txBody>
          <a:bodyPr wrap="square" rtlCol="0">
            <a:spAutoFit/>
          </a:bodyPr>
          <a:lstStyle/>
          <a:p>
            <a:r>
              <a:rPr lang="en-US" altLang="zh-CN" b="1" dirty="0">
                <a:solidFill>
                  <a:srgbClr val="FF0000"/>
                </a:solidFill>
              </a:rPr>
              <a:t>IDS</a:t>
            </a:r>
          </a:p>
        </p:txBody>
      </p:sp>
      <p:sp>
        <p:nvSpPr>
          <p:cNvPr id="19" name="文本框 18">
            <a:extLst>
              <a:ext uri="{FF2B5EF4-FFF2-40B4-BE49-F238E27FC236}">
                <a16:creationId xmlns:a16="http://schemas.microsoft.com/office/drawing/2014/main" id="{F02C5348-74F8-BF0A-AEED-9AB06CB5B2EB}"/>
              </a:ext>
            </a:extLst>
          </p:cNvPr>
          <p:cNvSpPr txBox="1"/>
          <p:nvPr/>
        </p:nvSpPr>
        <p:spPr>
          <a:xfrm>
            <a:off x="1714501" y="1104928"/>
            <a:ext cx="3514724" cy="369332"/>
          </a:xfrm>
          <a:prstGeom prst="rect">
            <a:avLst/>
          </a:prstGeom>
          <a:noFill/>
        </p:spPr>
        <p:txBody>
          <a:bodyPr wrap="square" rtlCol="0">
            <a:spAutoFit/>
          </a:bodyPr>
          <a:lstStyle/>
          <a:p>
            <a:r>
              <a:rPr lang="en-US" altLang="zh-CN" b="1" dirty="0">
                <a:solidFill>
                  <a:srgbClr val="FF0000"/>
                </a:solidFill>
              </a:rPr>
              <a:t>Fixed IBIAS=200uA</a:t>
            </a:r>
            <a:r>
              <a:rPr lang="zh-CN" altLang="en-US" b="1" dirty="0">
                <a:solidFill>
                  <a:srgbClr val="FF0000"/>
                </a:solidFill>
              </a:rPr>
              <a:t>，</a:t>
            </a:r>
            <a:r>
              <a:rPr lang="en-US" altLang="zh-CN" b="1" dirty="0">
                <a:solidFill>
                  <a:srgbClr val="FF0000"/>
                </a:solidFill>
              </a:rPr>
              <a:t>IDS-VDS</a:t>
            </a:r>
            <a:r>
              <a:rPr lang="zh-CN" altLang="en-US" b="1" dirty="0">
                <a:solidFill>
                  <a:srgbClr val="FF0000"/>
                </a:solidFill>
              </a:rPr>
              <a:t> </a:t>
            </a:r>
            <a:endParaRPr lang="en-US" altLang="zh-CN" b="1" dirty="0">
              <a:solidFill>
                <a:srgbClr val="FF0000"/>
              </a:solidFill>
            </a:endParaRPr>
          </a:p>
        </p:txBody>
      </p:sp>
      <p:cxnSp>
        <p:nvCxnSpPr>
          <p:cNvPr id="20" name="直接箭头连接符 19">
            <a:extLst>
              <a:ext uri="{FF2B5EF4-FFF2-40B4-BE49-F238E27FC236}">
                <a16:creationId xmlns:a16="http://schemas.microsoft.com/office/drawing/2014/main" id="{8DFF016E-6532-3F60-631E-4B2730D36EFD}"/>
              </a:ext>
            </a:extLst>
          </p:cNvPr>
          <p:cNvCxnSpPr>
            <a:cxnSpLocks/>
          </p:cNvCxnSpPr>
          <p:nvPr/>
        </p:nvCxnSpPr>
        <p:spPr>
          <a:xfrm>
            <a:off x="3188374" y="2087432"/>
            <a:ext cx="0" cy="6337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20">
            <a:extLst>
              <a:ext uri="{FF2B5EF4-FFF2-40B4-BE49-F238E27FC236}">
                <a16:creationId xmlns:a16="http://schemas.microsoft.com/office/drawing/2014/main" id="{E5D5E000-FE3C-873D-6AF8-1D06C509B820}"/>
              </a:ext>
            </a:extLst>
          </p:cNvPr>
          <p:cNvCxnSpPr>
            <a:cxnSpLocks/>
          </p:cNvCxnSpPr>
          <p:nvPr/>
        </p:nvCxnSpPr>
        <p:spPr>
          <a:xfrm>
            <a:off x="3552371" y="2087432"/>
            <a:ext cx="0" cy="6337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直接箭头连接符 21">
            <a:extLst>
              <a:ext uri="{FF2B5EF4-FFF2-40B4-BE49-F238E27FC236}">
                <a16:creationId xmlns:a16="http://schemas.microsoft.com/office/drawing/2014/main" id="{D4FC9155-3353-4586-FB5F-FCC52F67A29D}"/>
              </a:ext>
            </a:extLst>
          </p:cNvPr>
          <p:cNvCxnSpPr>
            <a:cxnSpLocks/>
          </p:cNvCxnSpPr>
          <p:nvPr/>
        </p:nvCxnSpPr>
        <p:spPr>
          <a:xfrm>
            <a:off x="3914321" y="2087432"/>
            <a:ext cx="0" cy="6337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12CACE66-22B8-1334-248C-9382188240DF}"/>
              </a:ext>
            </a:extLst>
          </p:cNvPr>
          <p:cNvCxnSpPr>
            <a:cxnSpLocks/>
          </p:cNvCxnSpPr>
          <p:nvPr/>
        </p:nvCxnSpPr>
        <p:spPr>
          <a:xfrm>
            <a:off x="2828471" y="2087432"/>
            <a:ext cx="0" cy="6337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文本框 23">
            <a:extLst>
              <a:ext uri="{FF2B5EF4-FFF2-40B4-BE49-F238E27FC236}">
                <a16:creationId xmlns:a16="http://schemas.microsoft.com/office/drawing/2014/main" id="{6379A0C1-0DCF-FA1E-92DE-5E83813F3822}"/>
              </a:ext>
            </a:extLst>
          </p:cNvPr>
          <p:cNvSpPr txBox="1"/>
          <p:nvPr/>
        </p:nvSpPr>
        <p:spPr>
          <a:xfrm>
            <a:off x="2369560" y="1734643"/>
            <a:ext cx="506850" cy="369332"/>
          </a:xfrm>
          <a:prstGeom prst="rect">
            <a:avLst/>
          </a:prstGeom>
          <a:noFill/>
        </p:spPr>
        <p:txBody>
          <a:bodyPr wrap="square" rtlCol="0">
            <a:spAutoFit/>
          </a:bodyPr>
          <a:lstStyle/>
          <a:p>
            <a:r>
              <a:rPr lang="en-US" altLang="zh-CN" b="1" dirty="0">
                <a:solidFill>
                  <a:srgbClr val="FF0000"/>
                </a:solidFill>
              </a:rPr>
              <a:t>1:1</a:t>
            </a:r>
          </a:p>
        </p:txBody>
      </p:sp>
      <p:sp>
        <p:nvSpPr>
          <p:cNvPr id="25" name="文本框 24">
            <a:extLst>
              <a:ext uri="{FF2B5EF4-FFF2-40B4-BE49-F238E27FC236}">
                <a16:creationId xmlns:a16="http://schemas.microsoft.com/office/drawing/2014/main" id="{D4201380-7458-04D2-41C7-A29114F68AE7}"/>
              </a:ext>
            </a:extLst>
          </p:cNvPr>
          <p:cNvSpPr txBox="1"/>
          <p:nvPr/>
        </p:nvSpPr>
        <p:spPr>
          <a:xfrm>
            <a:off x="2778967" y="1734643"/>
            <a:ext cx="506850" cy="369332"/>
          </a:xfrm>
          <a:prstGeom prst="rect">
            <a:avLst/>
          </a:prstGeom>
          <a:noFill/>
        </p:spPr>
        <p:txBody>
          <a:bodyPr wrap="square" rtlCol="0">
            <a:spAutoFit/>
          </a:bodyPr>
          <a:lstStyle/>
          <a:p>
            <a:r>
              <a:rPr lang="en-US" altLang="zh-CN" b="1" dirty="0">
                <a:solidFill>
                  <a:srgbClr val="FF0000"/>
                </a:solidFill>
              </a:rPr>
              <a:t>1:2</a:t>
            </a:r>
          </a:p>
        </p:txBody>
      </p:sp>
      <p:sp>
        <p:nvSpPr>
          <p:cNvPr id="26" name="文本框 25">
            <a:extLst>
              <a:ext uri="{FF2B5EF4-FFF2-40B4-BE49-F238E27FC236}">
                <a16:creationId xmlns:a16="http://schemas.microsoft.com/office/drawing/2014/main" id="{66C1CA04-7178-DDE8-DA2C-A911783A8547}"/>
              </a:ext>
            </a:extLst>
          </p:cNvPr>
          <p:cNvSpPr txBox="1"/>
          <p:nvPr/>
        </p:nvSpPr>
        <p:spPr>
          <a:xfrm>
            <a:off x="3145289" y="1734643"/>
            <a:ext cx="506850" cy="369332"/>
          </a:xfrm>
          <a:prstGeom prst="rect">
            <a:avLst/>
          </a:prstGeom>
          <a:noFill/>
        </p:spPr>
        <p:txBody>
          <a:bodyPr wrap="square" rtlCol="0">
            <a:spAutoFit/>
          </a:bodyPr>
          <a:lstStyle/>
          <a:p>
            <a:r>
              <a:rPr lang="en-US" altLang="zh-CN" b="1" dirty="0">
                <a:solidFill>
                  <a:srgbClr val="FF0000"/>
                </a:solidFill>
              </a:rPr>
              <a:t>1:4</a:t>
            </a:r>
          </a:p>
        </p:txBody>
      </p:sp>
      <p:sp>
        <p:nvSpPr>
          <p:cNvPr id="27" name="文本框 26">
            <a:extLst>
              <a:ext uri="{FF2B5EF4-FFF2-40B4-BE49-F238E27FC236}">
                <a16:creationId xmlns:a16="http://schemas.microsoft.com/office/drawing/2014/main" id="{86E0FB38-8379-0052-7BFD-F56BA6AFEE31}"/>
              </a:ext>
            </a:extLst>
          </p:cNvPr>
          <p:cNvSpPr txBox="1"/>
          <p:nvPr/>
        </p:nvSpPr>
        <p:spPr>
          <a:xfrm>
            <a:off x="3505191" y="1736990"/>
            <a:ext cx="506850" cy="369332"/>
          </a:xfrm>
          <a:prstGeom prst="rect">
            <a:avLst/>
          </a:prstGeom>
          <a:noFill/>
        </p:spPr>
        <p:txBody>
          <a:bodyPr wrap="square" rtlCol="0">
            <a:spAutoFit/>
          </a:bodyPr>
          <a:lstStyle/>
          <a:p>
            <a:r>
              <a:rPr lang="en-US" altLang="zh-CN" b="1" dirty="0">
                <a:solidFill>
                  <a:srgbClr val="FF0000"/>
                </a:solidFill>
              </a:rPr>
              <a:t>1:8</a:t>
            </a:r>
          </a:p>
        </p:txBody>
      </p:sp>
      <p:sp>
        <p:nvSpPr>
          <p:cNvPr id="28" name="文本框 27">
            <a:extLst>
              <a:ext uri="{FF2B5EF4-FFF2-40B4-BE49-F238E27FC236}">
                <a16:creationId xmlns:a16="http://schemas.microsoft.com/office/drawing/2014/main" id="{0C3B349A-5D0B-8C1D-69C6-D02809EADB91}"/>
              </a:ext>
            </a:extLst>
          </p:cNvPr>
          <p:cNvSpPr txBox="1"/>
          <p:nvPr/>
        </p:nvSpPr>
        <p:spPr>
          <a:xfrm>
            <a:off x="7482927" y="4306706"/>
            <a:ext cx="1374591" cy="307777"/>
          </a:xfrm>
          <a:prstGeom prst="rect">
            <a:avLst/>
          </a:prstGeom>
          <a:noFill/>
        </p:spPr>
        <p:txBody>
          <a:bodyPr wrap="square" rtlCol="0">
            <a:spAutoFit/>
          </a:bodyPr>
          <a:lstStyle/>
          <a:p>
            <a:r>
              <a:rPr lang="en-US" altLang="zh-CN" sz="1400" b="1" dirty="0">
                <a:solidFill>
                  <a:schemeClr val="accent2"/>
                </a:solidFill>
              </a:rPr>
              <a:t>1:1-&gt;0.2 mA</a:t>
            </a:r>
          </a:p>
        </p:txBody>
      </p:sp>
      <p:sp>
        <p:nvSpPr>
          <p:cNvPr id="29" name="文本框 28">
            <a:extLst>
              <a:ext uri="{FF2B5EF4-FFF2-40B4-BE49-F238E27FC236}">
                <a16:creationId xmlns:a16="http://schemas.microsoft.com/office/drawing/2014/main" id="{3AA16A9B-34B6-F9FB-7346-8402156C0D33}"/>
              </a:ext>
            </a:extLst>
          </p:cNvPr>
          <p:cNvSpPr txBox="1"/>
          <p:nvPr/>
        </p:nvSpPr>
        <p:spPr>
          <a:xfrm>
            <a:off x="7482927" y="3921859"/>
            <a:ext cx="1374591" cy="307777"/>
          </a:xfrm>
          <a:prstGeom prst="rect">
            <a:avLst/>
          </a:prstGeom>
          <a:noFill/>
        </p:spPr>
        <p:txBody>
          <a:bodyPr wrap="square" rtlCol="0">
            <a:spAutoFit/>
          </a:bodyPr>
          <a:lstStyle/>
          <a:p>
            <a:r>
              <a:rPr lang="en-US" altLang="zh-CN" sz="1400" b="1" dirty="0">
                <a:solidFill>
                  <a:schemeClr val="accent2"/>
                </a:solidFill>
              </a:rPr>
              <a:t>1:2-&gt;0.4 mA</a:t>
            </a:r>
          </a:p>
        </p:txBody>
      </p:sp>
      <p:sp>
        <p:nvSpPr>
          <p:cNvPr id="30" name="文本框 29">
            <a:extLst>
              <a:ext uri="{FF2B5EF4-FFF2-40B4-BE49-F238E27FC236}">
                <a16:creationId xmlns:a16="http://schemas.microsoft.com/office/drawing/2014/main" id="{E07CDCE1-21BC-537E-BEB6-41EF604B828C}"/>
              </a:ext>
            </a:extLst>
          </p:cNvPr>
          <p:cNvSpPr txBox="1"/>
          <p:nvPr/>
        </p:nvSpPr>
        <p:spPr>
          <a:xfrm>
            <a:off x="7482925" y="3332429"/>
            <a:ext cx="1374591" cy="307777"/>
          </a:xfrm>
          <a:prstGeom prst="rect">
            <a:avLst/>
          </a:prstGeom>
          <a:noFill/>
        </p:spPr>
        <p:txBody>
          <a:bodyPr wrap="square" rtlCol="0">
            <a:spAutoFit/>
          </a:bodyPr>
          <a:lstStyle/>
          <a:p>
            <a:r>
              <a:rPr lang="en-US" altLang="zh-CN" sz="1400" b="1" dirty="0">
                <a:solidFill>
                  <a:schemeClr val="accent2"/>
                </a:solidFill>
              </a:rPr>
              <a:t>1:4-&gt;0.8 mA</a:t>
            </a:r>
          </a:p>
        </p:txBody>
      </p:sp>
      <p:sp>
        <p:nvSpPr>
          <p:cNvPr id="31" name="文本框 30">
            <a:extLst>
              <a:ext uri="{FF2B5EF4-FFF2-40B4-BE49-F238E27FC236}">
                <a16:creationId xmlns:a16="http://schemas.microsoft.com/office/drawing/2014/main" id="{153400DD-D911-585E-FF4C-165F4BBAD17F}"/>
              </a:ext>
            </a:extLst>
          </p:cNvPr>
          <p:cNvSpPr txBox="1"/>
          <p:nvPr/>
        </p:nvSpPr>
        <p:spPr>
          <a:xfrm>
            <a:off x="7482926" y="2121498"/>
            <a:ext cx="1374591" cy="307777"/>
          </a:xfrm>
          <a:prstGeom prst="rect">
            <a:avLst/>
          </a:prstGeom>
          <a:noFill/>
        </p:spPr>
        <p:txBody>
          <a:bodyPr wrap="square" rtlCol="0">
            <a:spAutoFit/>
          </a:bodyPr>
          <a:lstStyle/>
          <a:p>
            <a:r>
              <a:rPr lang="en-US" altLang="zh-CN" sz="1400" b="1" dirty="0">
                <a:solidFill>
                  <a:schemeClr val="accent2"/>
                </a:solidFill>
              </a:rPr>
              <a:t>1:8-&gt;1.6 mA</a:t>
            </a:r>
          </a:p>
        </p:txBody>
      </p:sp>
      <p:cxnSp>
        <p:nvCxnSpPr>
          <p:cNvPr id="32" name="直接箭头连接符 31">
            <a:extLst>
              <a:ext uri="{FF2B5EF4-FFF2-40B4-BE49-F238E27FC236}">
                <a16:creationId xmlns:a16="http://schemas.microsoft.com/office/drawing/2014/main" id="{55F2482C-B3B4-E74E-403B-700AA9A8FF95}"/>
              </a:ext>
            </a:extLst>
          </p:cNvPr>
          <p:cNvCxnSpPr>
            <a:cxnSpLocks/>
          </p:cNvCxnSpPr>
          <p:nvPr/>
        </p:nvCxnSpPr>
        <p:spPr>
          <a:xfrm flipV="1">
            <a:off x="7535824" y="1440559"/>
            <a:ext cx="0" cy="3140223"/>
          </a:xfrm>
          <a:prstGeom prst="straightConnector1">
            <a:avLst/>
          </a:prstGeom>
          <a:ln w="19050" cap="flat" cmpd="sng" algn="ctr">
            <a:solidFill>
              <a:srgbClr val="7030A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文本框 35">
            <a:extLst>
              <a:ext uri="{FF2B5EF4-FFF2-40B4-BE49-F238E27FC236}">
                <a16:creationId xmlns:a16="http://schemas.microsoft.com/office/drawing/2014/main" id="{EE73F6EF-9CAE-92C2-7584-55530590EBF8}"/>
              </a:ext>
            </a:extLst>
          </p:cNvPr>
          <p:cNvSpPr txBox="1"/>
          <p:nvPr/>
        </p:nvSpPr>
        <p:spPr>
          <a:xfrm>
            <a:off x="6526011" y="4327898"/>
            <a:ext cx="1011170" cy="307777"/>
          </a:xfrm>
          <a:prstGeom prst="rect">
            <a:avLst/>
          </a:prstGeom>
          <a:noFill/>
          <a:ln>
            <a:noFill/>
          </a:ln>
        </p:spPr>
        <p:txBody>
          <a:bodyPr wrap="square" rtlCol="0">
            <a:spAutoFit/>
          </a:bodyPr>
          <a:lstStyle/>
          <a:p>
            <a:r>
              <a:rPr lang="en-US" altLang="zh-CN" sz="1400" b="1" dirty="0">
                <a:solidFill>
                  <a:srgbClr val="7030A0"/>
                </a:solidFill>
              </a:rPr>
              <a:t>VDS=0.9V</a:t>
            </a:r>
          </a:p>
        </p:txBody>
      </p:sp>
      <p:sp>
        <p:nvSpPr>
          <p:cNvPr id="37" name="文本框 36">
            <a:extLst>
              <a:ext uri="{FF2B5EF4-FFF2-40B4-BE49-F238E27FC236}">
                <a16:creationId xmlns:a16="http://schemas.microsoft.com/office/drawing/2014/main" id="{BC7ECF0E-F493-63A2-1A72-B886DADC9F8E}"/>
              </a:ext>
            </a:extLst>
          </p:cNvPr>
          <p:cNvSpPr txBox="1"/>
          <p:nvPr/>
        </p:nvSpPr>
        <p:spPr>
          <a:xfrm>
            <a:off x="1075675" y="3292194"/>
            <a:ext cx="1011170" cy="307777"/>
          </a:xfrm>
          <a:prstGeom prst="rect">
            <a:avLst/>
          </a:prstGeom>
          <a:noFill/>
          <a:ln>
            <a:noFill/>
          </a:ln>
        </p:spPr>
        <p:txBody>
          <a:bodyPr wrap="square" rtlCol="0">
            <a:spAutoFit/>
          </a:bodyPr>
          <a:lstStyle/>
          <a:p>
            <a:r>
              <a:rPr lang="en-US" altLang="zh-CN" sz="1400" b="1" dirty="0">
                <a:solidFill>
                  <a:srgbClr val="7030A0"/>
                </a:solidFill>
              </a:rPr>
              <a:t>VDS=0.9V</a:t>
            </a:r>
          </a:p>
        </p:txBody>
      </p:sp>
      <p:cxnSp>
        <p:nvCxnSpPr>
          <p:cNvPr id="38" name="直接箭头连接符 37">
            <a:extLst>
              <a:ext uri="{FF2B5EF4-FFF2-40B4-BE49-F238E27FC236}">
                <a16:creationId xmlns:a16="http://schemas.microsoft.com/office/drawing/2014/main" id="{C768336E-1975-5A44-D537-287E99CDBF6E}"/>
              </a:ext>
            </a:extLst>
          </p:cNvPr>
          <p:cNvCxnSpPr>
            <a:cxnSpLocks/>
          </p:cNvCxnSpPr>
          <p:nvPr/>
        </p:nvCxnSpPr>
        <p:spPr>
          <a:xfrm flipV="1">
            <a:off x="1644766" y="3010670"/>
            <a:ext cx="629898" cy="321362"/>
          </a:xfrm>
          <a:prstGeom prst="straightConnector1">
            <a:avLst/>
          </a:prstGeom>
          <a:ln w="190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76117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18067C-44A0-3B38-5D75-ECE33DD0DD5A}"/>
              </a:ext>
            </a:extLst>
          </p:cNvPr>
          <p:cNvPicPr>
            <a:picLocks noChangeAspect="1"/>
          </p:cNvPicPr>
          <p:nvPr/>
        </p:nvPicPr>
        <p:blipFill>
          <a:blip r:embed="rId3"/>
          <a:stretch>
            <a:fillRect/>
          </a:stretch>
        </p:blipFill>
        <p:spPr>
          <a:xfrm>
            <a:off x="6696088" y="1209576"/>
            <a:ext cx="4435033" cy="4610100"/>
          </a:xfrm>
          <a:prstGeom prst="rect">
            <a:avLst/>
          </a:prstGeom>
        </p:spPr>
      </p:pic>
      <p:pic>
        <p:nvPicPr>
          <p:cNvPr id="3" name="图片 2">
            <a:extLst>
              <a:ext uri="{FF2B5EF4-FFF2-40B4-BE49-F238E27FC236}">
                <a16:creationId xmlns:a16="http://schemas.microsoft.com/office/drawing/2014/main" id="{A40B9F1D-F9DC-3783-3A1B-34089BEE6F6B}"/>
              </a:ext>
            </a:extLst>
          </p:cNvPr>
          <p:cNvPicPr>
            <a:picLocks noChangeAspect="1"/>
          </p:cNvPicPr>
          <p:nvPr/>
        </p:nvPicPr>
        <p:blipFill>
          <a:blip r:embed="rId4"/>
          <a:stretch>
            <a:fillRect/>
          </a:stretch>
        </p:blipFill>
        <p:spPr>
          <a:xfrm>
            <a:off x="2167569" y="1227356"/>
            <a:ext cx="4489983" cy="4502694"/>
          </a:xfrm>
          <a:prstGeom prst="rect">
            <a:avLst/>
          </a:prstGeom>
        </p:spPr>
      </p:pic>
      <p:sp>
        <p:nvSpPr>
          <p:cNvPr id="12" name="文本框 11">
            <a:extLst>
              <a:ext uri="{FF2B5EF4-FFF2-40B4-BE49-F238E27FC236}">
                <a16:creationId xmlns:a16="http://schemas.microsoft.com/office/drawing/2014/main" id="{4DCF829D-928F-88DE-56B8-49A9ECF83748}"/>
              </a:ext>
            </a:extLst>
          </p:cNvPr>
          <p:cNvSpPr txBox="1"/>
          <p:nvPr/>
        </p:nvSpPr>
        <p:spPr>
          <a:xfrm>
            <a:off x="2405454" y="3372060"/>
            <a:ext cx="800538" cy="369332"/>
          </a:xfrm>
          <a:prstGeom prst="rect">
            <a:avLst/>
          </a:prstGeom>
          <a:noFill/>
        </p:spPr>
        <p:txBody>
          <a:bodyPr wrap="square" rtlCol="0">
            <a:spAutoFit/>
          </a:bodyPr>
          <a:lstStyle/>
          <a:p>
            <a:r>
              <a:rPr lang="en-US" altLang="zh-CN" b="1" dirty="0">
                <a:solidFill>
                  <a:srgbClr val="FF0000"/>
                </a:solidFill>
              </a:rPr>
              <a:t>IIN</a:t>
            </a:r>
          </a:p>
        </p:txBody>
      </p:sp>
      <p:cxnSp>
        <p:nvCxnSpPr>
          <p:cNvPr id="14" name="直接箭头连接符 13">
            <a:extLst>
              <a:ext uri="{FF2B5EF4-FFF2-40B4-BE49-F238E27FC236}">
                <a16:creationId xmlns:a16="http://schemas.microsoft.com/office/drawing/2014/main" id="{E71D8AD0-84F3-0E9F-EC65-65787C04C9A9}"/>
              </a:ext>
            </a:extLst>
          </p:cNvPr>
          <p:cNvCxnSpPr>
            <a:cxnSpLocks/>
          </p:cNvCxnSpPr>
          <p:nvPr/>
        </p:nvCxnSpPr>
        <p:spPr>
          <a:xfrm rot="5400000">
            <a:off x="2592266" y="2798127"/>
            <a:ext cx="1837174" cy="609721"/>
          </a:xfrm>
          <a:prstGeom prst="bentConnector3">
            <a:avLst>
              <a:gd name="adj1" fmla="val 61614"/>
            </a:avLst>
          </a:prstGeom>
          <a:ln>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9" name="文本框 18">
            <a:extLst>
              <a:ext uri="{FF2B5EF4-FFF2-40B4-BE49-F238E27FC236}">
                <a16:creationId xmlns:a16="http://schemas.microsoft.com/office/drawing/2014/main" id="{DB31089F-DC01-9D0C-C03C-73F69F284EF5}"/>
              </a:ext>
            </a:extLst>
          </p:cNvPr>
          <p:cNvSpPr txBox="1"/>
          <p:nvPr/>
        </p:nvSpPr>
        <p:spPr>
          <a:xfrm>
            <a:off x="5824232" y="3187394"/>
            <a:ext cx="800538" cy="369332"/>
          </a:xfrm>
          <a:prstGeom prst="rect">
            <a:avLst/>
          </a:prstGeom>
          <a:noFill/>
        </p:spPr>
        <p:txBody>
          <a:bodyPr wrap="square" rtlCol="0">
            <a:spAutoFit/>
          </a:bodyPr>
          <a:lstStyle/>
          <a:p>
            <a:r>
              <a:rPr lang="en-US" altLang="zh-CN" b="1" dirty="0">
                <a:solidFill>
                  <a:srgbClr val="FF0000"/>
                </a:solidFill>
              </a:rPr>
              <a:t>IOUT</a:t>
            </a:r>
          </a:p>
        </p:txBody>
      </p:sp>
      <p:cxnSp>
        <p:nvCxnSpPr>
          <p:cNvPr id="20" name="直接箭头连接符 19">
            <a:extLst>
              <a:ext uri="{FF2B5EF4-FFF2-40B4-BE49-F238E27FC236}">
                <a16:creationId xmlns:a16="http://schemas.microsoft.com/office/drawing/2014/main" id="{A17213EF-0083-A70C-A8F7-B74B70D4D9B3}"/>
              </a:ext>
            </a:extLst>
          </p:cNvPr>
          <p:cNvCxnSpPr>
            <a:cxnSpLocks/>
          </p:cNvCxnSpPr>
          <p:nvPr/>
        </p:nvCxnSpPr>
        <p:spPr>
          <a:xfrm>
            <a:off x="5862768" y="3151281"/>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直接箭头连接符 13">
            <a:extLst>
              <a:ext uri="{FF2B5EF4-FFF2-40B4-BE49-F238E27FC236}">
                <a16:creationId xmlns:a16="http://schemas.microsoft.com/office/drawing/2014/main" id="{601A3F13-239C-C36C-2674-88BB2AA832FD}"/>
              </a:ext>
            </a:extLst>
          </p:cNvPr>
          <p:cNvCxnSpPr>
            <a:cxnSpLocks/>
          </p:cNvCxnSpPr>
          <p:nvPr/>
        </p:nvCxnSpPr>
        <p:spPr>
          <a:xfrm rot="16200000" flipH="1">
            <a:off x="6843470" y="3252601"/>
            <a:ext cx="2590630" cy="608251"/>
          </a:xfrm>
          <a:prstGeom prst="bentConnector3">
            <a:avLst>
              <a:gd name="adj1" fmla="val 67452"/>
            </a:avLst>
          </a:prstGeom>
          <a:ln>
            <a:solidFill>
              <a:srgbClr val="FF0000"/>
            </a:solidFill>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26" name="文本框 25">
            <a:extLst>
              <a:ext uri="{FF2B5EF4-FFF2-40B4-BE49-F238E27FC236}">
                <a16:creationId xmlns:a16="http://schemas.microsoft.com/office/drawing/2014/main" id="{AEA2BA80-DC0D-E319-8B40-3F3DBC81659D}"/>
              </a:ext>
            </a:extLst>
          </p:cNvPr>
          <p:cNvSpPr txBox="1"/>
          <p:nvPr/>
        </p:nvSpPr>
        <p:spPr>
          <a:xfrm>
            <a:off x="7918878" y="3151281"/>
            <a:ext cx="800538" cy="369332"/>
          </a:xfrm>
          <a:prstGeom prst="rect">
            <a:avLst/>
          </a:prstGeom>
          <a:noFill/>
        </p:spPr>
        <p:txBody>
          <a:bodyPr wrap="square" rtlCol="0">
            <a:spAutoFit/>
          </a:bodyPr>
          <a:lstStyle/>
          <a:p>
            <a:r>
              <a:rPr lang="en-US" altLang="zh-CN" b="1" dirty="0">
                <a:solidFill>
                  <a:srgbClr val="FF0000"/>
                </a:solidFill>
              </a:rPr>
              <a:t>IIN</a:t>
            </a:r>
          </a:p>
        </p:txBody>
      </p:sp>
      <p:sp>
        <p:nvSpPr>
          <p:cNvPr id="27" name="文本框 26">
            <a:extLst>
              <a:ext uri="{FF2B5EF4-FFF2-40B4-BE49-F238E27FC236}">
                <a16:creationId xmlns:a16="http://schemas.microsoft.com/office/drawing/2014/main" id="{BABEC6A4-10CA-3E56-5D10-CB208B07F78E}"/>
              </a:ext>
            </a:extLst>
          </p:cNvPr>
          <p:cNvSpPr txBox="1"/>
          <p:nvPr/>
        </p:nvSpPr>
        <p:spPr>
          <a:xfrm>
            <a:off x="10414802" y="3002728"/>
            <a:ext cx="800538" cy="369332"/>
          </a:xfrm>
          <a:prstGeom prst="rect">
            <a:avLst/>
          </a:prstGeom>
          <a:noFill/>
        </p:spPr>
        <p:txBody>
          <a:bodyPr wrap="square" rtlCol="0">
            <a:spAutoFit/>
          </a:bodyPr>
          <a:lstStyle/>
          <a:p>
            <a:r>
              <a:rPr lang="en-US" altLang="zh-CN" b="1" dirty="0">
                <a:solidFill>
                  <a:srgbClr val="FF0000"/>
                </a:solidFill>
              </a:rPr>
              <a:t>IOUT</a:t>
            </a:r>
          </a:p>
        </p:txBody>
      </p:sp>
      <p:cxnSp>
        <p:nvCxnSpPr>
          <p:cNvPr id="28" name="直接箭头连接符 27">
            <a:extLst>
              <a:ext uri="{FF2B5EF4-FFF2-40B4-BE49-F238E27FC236}">
                <a16:creationId xmlns:a16="http://schemas.microsoft.com/office/drawing/2014/main" id="{CA301499-643A-F841-0593-C94198941C55}"/>
              </a:ext>
            </a:extLst>
          </p:cNvPr>
          <p:cNvCxnSpPr>
            <a:cxnSpLocks/>
          </p:cNvCxnSpPr>
          <p:nvPr/>
        </p:nvCxnSpPr>
        <p:spPr>
          <a:xfrm>
            <a:off x="10453338" y="2966615"/>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74880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C81A08C-66F0-BCAA-2D1B-8593473E3D38}"/>
              </a:ext>
            </a:extLst>
          </p:cNvPr>
          <p:cNvPicPr>
            <a:picLocks noChangeAspect="1"/>
          </p:cNvPicPr>
          <p:nvPr/>
        </p:nvPicPr>
        <p:blipFill>
          <a:blip r:embed="rId3"/>
          <a:stretch>
            <a:fillRect/>
          </a:stretch>
        </p:blipFill>
        <p:spPr>
          <a:xfrm>
            <a:off x="931671" y="1030304"/>
            <a:ext cx="4040708" cy="4798340"/>
          </a:xfrm>
          <a:prstGeom prst="rect">
            <a:avLst/>
          </a:prstGeom>
        </p:spPr>
      </p:pic>
      <p:pic>
        <p:nvPicPr>
          <p:cNvPr id="7" name="图片 6">
            <a:extLst>
              <a:ext uri="{FF2B5EF4-FFF2-40B4-BE49-F238E27FC236}">
                <a16:creationId xmlns:a16="http://schemas.microsoft.com/office/drawing/2014/main" id="{44AA4FF4-7ADA-0219-A168-9037F1D16A4E}"/>
              </a:ext>
            </a:extLst>
          </p:cNvPr>
          <p:cNvPicPr>
            <a:picLocks noChangeAspect="1"/>
          </p:cNvPicPr>
          <p:nvPr/>
        </p:nvPicPr>
        <p:blipFill>
          <a:blip r:embed="rId4"/>
          <a:stretch>
            <a:fillRect/>
          </a:stretch>
        </p:blipFill>
        <p:spPr>
          <a:xfrm>
            <a:off x="4972379" y="1030304"/>
            <a:ext cx="6508657" cy="4797392"/>
          </a:xfrm>
          <a:prstGeom prst="rect">
            <a:avLst/>
          </a:prstGeom>
        </p:spPr>
      </p:pic>
      <p:sp>
        <p:nvSpPr>
          <p:cNvPr id="8" name="矩形 7">
            <a:extLst>
              <a:ext uri="{FF2B5EF4-FFF2-40B4-BE49-F238E27FC236}">
                <a16:creationId xmlns:a16="http://schemas.microsoft.com/office/drawing/2014/main" id="{B3A2950A-CBA1-D49E-D56B-D3B99F88B3B0}"/>
              </a:ext>
            </a:extLst>
          </p:cNvPr>
          <p:cNvSpPr/>
          <p:nvPr/>
        </p:nvSpPr>
        <p:spPr>
          <a:xfrm>
            <a:off x="2865557" y="3938818"/>
            <a:ext cx="709493" cy="41713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F5CE7B66-8066-8A53-897C-367AE0DF0A51}"/>
              </a:ext>
            </a:extLst>
          </p:cNvPr>
          <p:cNvSpPr txBox="1"/>
          <p:nvPr/>
        </p:nvSpPr>
        <p:spPr>
          <a:xfrm>
            <a:off x="2900681" y="4351868"/>
            <a:ext cx="1245870" cy="369332"/>
          </a:xfrm>
          <a:prstGeom prst="rect">
            <a:avLst/>
          </a:prstGeom>
          <a:noFill/>
        </p:spPr>
        <p:txBody>
          <a:bodyPr wrap="square" rtlCol="0">
            <a:spAutoFit/>
          </a:bodyPr>
          <a:lstStyle/>
          <a:p>
            <a:r>
              <a:rPr lang="en-US" altLang="zh-CN" b="1" dirty="0">
                <a:solidFill>
                  <a:srgbClr val="FF0000"/>
                </a:solidFill>
              </a:rPr>
              <a:t>10 Ohms</a:t>
            </a:r>
          </a:p>
        </p:txBody>
      </p:sp>
      <p:sp>
        <p:nvSpPr>
          <p:cNvPr id="10" name="文本框 9">
            <a:extLst>
              <a:ext uri="{FF2B5EF4-FFF2-40B4-BE49-F238E27FC236}">
                <a16:creationId xmlns:a16="http://schemas.microsoft.com/office/drawing/2014/main" id="{02ACC183-A5D7-5466-2841-4B47E943FF78}"/>
              </a:ext>
            </a:extLst>
          </p:cNvPr>
          <p:cNvSpPr txBox="1"/>
          <p:nvPr/>
        </p:nvSpPr>
        <p:spPr>
          <a:xfrm>
            <a:off x="9104631" y="1367598"/>
            <a:ext cx="1658619" cy="369332"/>
          </a:xfrm>
          <a:prstGeom prst="rect">
            <a:avLst/>
          </a:prstGeom>
          <a:noFill/>
        </p:spPr>
        <p:txBody>
          <a:bodyPr wrap="square" rtlCol="0">
            <a:spAutoFit/>
          </a:bodyPr>
          <a:lstStyle/>
          <a:p>
            <a:r>
              <a:rPr lang="en-US" altLang="zh-CN" b="1" dirty="0">
                <a:solidFill>
                  <a:schemeClr val="accent1"/>
                </a:solidFill>
              </a:rPr>
              <a:t>IOUT</a:t>
            </a:r>
            <a:r>
              <a:rPr lang="zh-CN" altLang="en-US" b="1" dirty="0">
                <a:solidFill>
                  <a:schemeClr val="accent1"/>
                </a:solidFill>
              </a:rPr>
              <a:t>（</a:t>
            </a:r>
            <a:r>
              <a:rPr lang="en-US" altLang="zh-CN" b="1" dirty="0">
                <a:solidFill>
                  <a:schemeClr val="accent1"/>
                </a:solidFill>
              </a:rPr>
              <a:t>Blue</a:t>
            </a:r>
            <a:r>
              <a:rPr lang="zh-CN" altLang="en-US" b="1" dirty="0">
                <a:solidFill>
                  <a:schemeClr val="accent1"/>
                </a:solidFill>
              </a:rPr>
              <a:t>）</a:t>
            </a:r>
            <a:r>
              <a:rPr lang="en-US" altLang="zh-CN" b="1" dirty="0">
                <a:solidFill>
                  <a:schemeClr val="accent1"/>
                </a:solidFill>
              </a:rPr>
              <a:t> </a:t>
            </a:r>
          </a:p>
        </p:txBody>
      </p:sp>
      <p:sp>
        <p:nvSpPr>
          <p:cNvPr id="11" name="文本框 10">
            <a:extLst>
              <a:ext uri="{FF2B5EF4-FFF2-40B4-BE49-F238E27FC236}">
                <a16:creationId xmlns:a16="http://schemas.microsoft.com/office/drawing/2014/main" id="{162D6B1B-CA9D-2A05-75FB-8BC3D8460384}"/>
              </a:ext>
            </a:extLst>
          </p:cNvPr>
          <p:cNvSpPr txBox="1"/>
          <p:nvPr/>
        </p:nvSpPr>
        <p:spPr>
          <a:xfrm>
            <a:off x="6299038" y="1353208"/>
            <a:ext cx="1334769" cy="369332"/>
          </a:xfrm>
          <a:prstGeom prst="rect">
            <a:avLst/>
          </a:prstGeom>
          <a:noFill/>
        </p:spPr>
        <p:txBody>
          <a:bodyPr wrap="square" rtlCol="0">
            <a:spAutoFit/>
          </a:bodyPr>
          <a:lstStyle/>
          <a:p>
            <a:r>
              <a:rPr lang="en-US" altLang="zh-CN" b="1" dirty="0">
                <a:solidFill>
                  <a:srgbClr val="FF0000"/>
                </a:solidFill>
              </a:rPr>
              <a:t>IIN</a:t>
            </a:r>
            <a:r>
              <a:rPr lang="zh-CN" altLang="en-US" b="1" dirty="0">
                <a:solidFill>
                  <a:srgbClr val="FF0000"/>
                </a:solidFill>
              </a:rPr>
              <a:t>（</a:t>
            </a:r>
            <a:r>
              <a:rPr lang="en-US" altLang="zh-CN" b="1" dirty="0">
                <a:solidFill>
                  <a:srgbClr val="FF0000"/>
                </a:solidFill>
              </a:rPr>
              <a:t>Red</a:t>
            </a:r>
            <a:r>
              <a:rPr lang="zh-CN" altLang="en-US" b="1" dirty="0">
                <a:solidFill>
                  <a:srgbClr val="FF0000"/>
                </a:solidFill>
              </a:rPr>
              <a:t>）</a:t>
            </a:r>
            <a:r>
              <a:rPr lang="en-US" altLang="zh-CN" b="1" dirty="0">
                <a:solidFill>
                  <a:srgbClr val="FF0000"/>
                </a:solidFill>
              </a:rPr>
              <a:t> </a:t>
            </a:r>
          </a:p>
        </p:txBody>
      </p:sp>
      <p:sp>
        <p:nvSpPr>
          <p:cNvPr id="12" name="文本框 11">
            <a:extLst>
              <a:ext uri="{FF2B5EF4-FFF2-40B4-BE49-F238E27FC236}">
                <a16:creationId xmlns:a16="http://schemas.microsoft.com/office/drawing/2014/main" id="{71632598-878C-42BD-08A3-E48902A69F7F}"/>
              </a:ext>
            </a:extLst>
          </p:cNvPr>
          <p:cNvSpPr txBox="1"/>
          <p:nvPr/>
        </p:nvSpPr>
        <p:spPr>
          <a:xfrm>
            <a:off x="2686744" y="3362988"/>
            <a:ext cx="1099276" cy="276999"/>
          </a:xfrm>
          <a:prstGeom prst="rect">
            <a:avLst/>
          </a:prstGeom>
          <a:noFill/>
        </p:spPr>
        <p:txBody>
          <a:bodyPr wrap="square" rtlCol="0">
            <a:spAutoFit/>
          </a:bodyPr>
          <a:lstStyle/>
          <a:p>
            <a:r>
              <a:rPr lang="en-US" altLang="zh-CN" sz="1200" b="1" dirty="0">
                <a:solidFill>
                  <a:srgbClr val="FF0000"/>
                </a:solidFill>
              </a:rPr>
              <a:t>VG-&gt; Same</a:t>
            </a:r>
          </a:p>
        </p:txBody>
      </p:sp>
      <p:sp>
        <p:nvSpPr>
          <p:cNvPr id="13" name="文本框 12">
            <a:extLst>
              <a:ext uri="{FF2B5EF4-FFF2-40B4-BE49-F238E27FC236}">
                <a16:creationId xmlns:a16="http://schemas.microsoft.com/office/drawing/2014/main" id="{6545E72E-E8B3-A0C7-A9F8-4E64E24E5E79}"/>
              </a:ext>
            </a:extLst>
          </p:cNvPr>
          <p:cNvSpPr txBox="1"/>
          <p:nvPr/>
        </p:nvSpPr>
        <p:spPr>
          <a:xfrm>
            <a:off x="3576525" y="3870386"/>
            <a:ext cx="1184884" cy="276999"/>
          </a:xfrm>
          <a:prstGeom prst="rect">
            <a:avLst/>
          </a:prstGeom>
          <a:noFill/>
        </p:spPr>
        <p:txBody>
          <a:bodyPr wrap="square" rtlCol="0">
            <a:spAutoFit/>
          </a:bodyPr>
          <a:lstStyle/>
          <a:p>
            <a:r>
              <a:rPr lang="en-US" altLang="zh-CN" sz="1200" b="1" dirty="0">
                <a:solidFill>
                  <a:srgbClr val="FF0000"/>
                </a:solidFill>
              </a:rPr>
              <a:t>VS-&gt; Increase</a:t>
            </a:r>
          </a:p>
        </p:txBody>
      </p:sp>
      <p:sp>
        <p:nvSpPr>
          <p:cNvPr id="14" name="文本框 13">
            <a:extLst>
              <a:ext uri="{FF2B5EF4-FFF2-40B4-BE49-F238E27FC236}">
                <a16:creationId xmlns:a16="http://schemas.microsoft.com/office/drawing/2014/main" id="{24A5C9A3-8983-B9A1-545B-654B47674B37}"/>
              </a:ext>
            </a:extLst>
          </p:cNvPr>
          <p:cNvSpPr txBox="1"/>
          <p:nvPr/>
        </p:nvSpPr>
        <p:spPr>
          <a:xfrm>
            <a:off x="3960871" y="1819795"/>
            <a:ext cx="800538" cy="369332"/>
          </a:xfrm>
          <a:prstGeom prst="rect">
            <a:avLst/>
          </a:prstGeom>
          <a:noFill/>
        </p:spPr>
        <p:txBody>
          <a:bodyPr wrap="square" rtlCol="0">
            <a:spAutoFit/>
          </a:bodyPr>
          <a:lstStyle/>
          <a:p>
            <a:r>
              <a:rPr lang="en-US" altLang="zh-CN" b="1" dirty="0">
                <a:solidFill>
                  <a:srgbClr val="FF0000"/>
                </a:solidFill>
              </a:rPr>
              <a:t>IOUT</a:t>
            </a:r>
          </a:p>
        </p:txBody>
      </p:sp>
      <p:cxnSp>
        <p:nvCxnSpPr>
          <p:cNvPr id="15" name="直接箭头连接符 14">
            <a:extLst>
              <a:ext uri="{FF2B5EF4-FFF2-40B4-BE49-F238E27FC236}">
                <a16:creationId xmlns:a16="http://schemas.microsoft.com/office/drawing/2014/main" id="{6D4A44F7-4FB5-BC76-A2C3-E5EC25154A92}"/>
              </a:ext>
            </a:extLst>
          </p:cNvPr>
          <p:cNvCxnSpPr>
            <a:cxnSpLocks/>
          </p:cNvCxnSpPr>
          <p:nvPr/>
        </p:nvCxnSpPr>
        <p:spPr>
          <a:xfrm>
            <a:off x="3924646" y="1424942"/>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文本框 15">
            <a:extLst>
              <a:ext uri="{FF2B5EF4-FFF2-40B4-BE49-F238E27FC236}">
                <a16:creationId xmlns:a16="http://schemas.microsoft.com/office/drawing/2014/main" id="{F8700790-8673-B8B5-4980-A2B0176A95BF}"/>
              </a:ext>
            </a:extLst>
          </p:cNvPr>
          <p:cNvSpPr txBox="1"/>
          <p:nvPr/>
        </p:nvSpPr>
        <p:spPr>
          <a:xfrm>
            <a:off x="2825713" y="1819795"/>
            <a:ext cx="800538" cy="369332"/>
          </a:xfrm>
          <a:prstGeom prst="rect">
            <a:avLst/>
          </a:prstGeom>
          <a:noFill/>
        </p:spPr>
        <p:txBody>
          <a:bodyPr wrap="square" rtlCol="0">
            <a:spAutoFit/>
          </a:bodyPr>
          <a:lstStyle/>
          <a:p>
            <a:r>
              <a:rPr lang="en-US" altLang="zh-CN" b="1" dirty="0">
                <a:solidFill>
                  <a:srgbClr val="FF0000"/>
                </a:solidFill>
              </a:rPr>
              <a:t>IIN</a:t>
            </a:r>
          </a:p>
        </p:txBody>
      </p:sp>
      <p:cxnSp>
        <p:nvCxnSpPr>
          <p:cNvPr id="17" name="直接箭头连接符 16">
            <a:extLst>
              <a:ext uri="{FF2B5EF4-FFF2-40B4-BE49-F238E27FC236}">
                <a16:creationId xmlns:a16="http://schemas.microsoft.com/office/drawing/2014/main" id="{A63C775B-E7F9-658F-D33D-4699E99CE256}"/>
              </a:ext>
            </a:extLst>
          </p:cNvPr>
          <p:cNvCxnSpPr>
            <a:cxnSpLocks/>
          </p:cNvCxnSpPr>
          <p:nvPr/>
        </p:nvCxnSpPr>
        <p:spPr>
          <a:xfrm>
            <a:off x="2789488" y="1424942"/>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文本框 17">
            <a:extLst>
              <a:ext uri="{FF2B5EF4-FFF2-40B4-BE49-F238E27FC236}">
                <a16:creationId xmlns:a16="http://schemas.microsoft.com/office/drawing/2014/main" id="{2552B7EC-348E-C086-00A2-8538D82F128F}"/>
              </a:ext>
            </a:extLst>
          </p:cNvPr>
          <p:cNvSpPr txBox="1"/>
          <p:nvPr/>
        </p:nvSpPr>
        <p:spPr>
          <a:xfrm>
            <a:off x="2305215" y="2720741"/>
            <a:ext cx="1968500" cy="276999"/>
          </a:xfrm>
          <a:prstGeom prst="rect">
            <a:avLst/>
          </a:prstGeom>
          <a:noFill/>
        </p:spPr>
        <p:txBody>
          <a:bodyPr wrap="square" rtlCol="0">
            <a:spAutoFit/>
          </a:bodyPr>
          <a:lstStyle/>
          <a:p>
            <a:r>
              <a:rPr lang="en-US" altLang="zh-CN" sz="1200" b="1" dirty="0">
                <a:solidFill>
                  <a:srgbClr val="FF0000"/>
                </a:solidFill>
              </a:rPr>
              <a:t>IIN From 100uA to 1.5mA</a:t>
            </a:r>
          </a:p>
        </p:txBody>
      </p:sp>
    </p:spTree>
    <p:extLst>
      <p:ext uri="{BB962C8B-B14F-4D97-AF65-F5344CB8AC3E}">
        <p14:creationId xmlns:p14="http://schemas.microsoft.com/office/powerpoint/2010/main" val="2984741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D12CE7F-D460-5910-99DC-02B97F78F589}"/>
              </a:ext>
            </a:extLst>
          </p:cNvPr>
          <p:cNvPicPr>
            <a:picLocks noChangeAspect="1"/>
          </p:cNvPicPr>
          <p:nvPr/>
        </p:nvPicPr>
        <p:blipFill>
          <a:blip r:embed="rId3"/>
          <a:stretch>
            <a:fillRect/>
          </a:stretch>
        </p:blipFill>
        <p:spPr>
          <a:xfrm>
            <a:off x="3156320" y="704699"/>
            <a:ext cx="5917895" cy="5266837"/>
          </a:xfrm>
          <a:prstGeom prst="rect">
            <a:avLst/>
          </a:prstGeom>
        </p:spPr>
      </p:pic>
      <p:sp>
        <p:nvSpPr>
          <p:cNvPr id="8" name="矩形 7">
            <a:extLst>
              <a:ext uri="{FF2B5EF4-FFF2-40B4-BE49-F238E27FC236}">
                <a16:creationId xmlns:a16="http://schemas.microsoft.com/office/drawing/2014/main" id="{4067E56B-966F-0F95-4F17-0DEBFC5565E3}"/>
              </a:ext>
            </a:extLst>
          </p:cNvPr>
          <p:cNvSpPr/>
          <p:nvPr/>
        </p:nvSpPr>
        <p:spPr>
          <a:xfrm>
            <a:off x="3096768" y="1589377"/>
            <a:ext cx="2069592" cy="18929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6CCC22AF-A771-8B15-C8CC-CB55EDBFC061}"/>
              </a:ext>
            </a:extLst>
          </p:cNvPr>
          <p:cNvSpPr txBox="1"/>
          <p:nvPr/>
        </p:nvSpPr>
        <p:spPr>
          <a:xfrm>
            <a:off x="3040380" y="1220045"/>
            <a:ext cx="1965959" cy="369332"/>
          </a:xfrm>
          <a:prstGeom prst="rect">
            <a:avLst/>
          </a:prstGeom>
          <a:noFill/>
        </p:spPr>
        <p:txBody>
          <a:bodyPr wrap="square" rtlCol="0">
            <a:spAutoFit/>
          </a:bodyPr>
          <a:lstStyle/>
          <a:p>
            <a:r>
              <a:rPr lang="en-US" altLang="zh-CN" b="1" dirty="0">
                <a:solidFill>
                  <a:srgbClr val="FF0000"/>
                </a:solidFill>
              </a:rPr>
              <a:t>Fixed IBIAS </a:t>
            </a:r>
          </a:p>
        </p:txBody>
      </p:sp>
      <p:cxnSp>
        <p:nvCxnSpPr>
          <p:cNvPr id="11" name="直接连接符 10">
            <a:extLst>
              <a:ext uri="{FF2B5EF4-FFF2-40B4-BE49-F238E27FC236}">
                <a16:creationId xmlns:a16="http://schemas.microsoft.com/office/drawing/2014/main" id="{FCA533C2-924F-7A0A-06F2-CC8ED44E6CC2}"/>
              </a:ext>
            </a:extLst>
          </p:cNvPr>
          <p:cNvCxnSpPr>
            <a:cxnSpLocks/>
          </p:cNvCxnSpPr>
          <p:nvPr/>
        </p:nvCxnSpPr>
        <p:spPr>
          <a:xfrm flipV="1">
            <a:off x="6705602" y="3338118"/>
            <a:ext cx="320040" cy="2765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76DFC52-9C4A-BBE5-0F8F-0DB81E420656}"/>
              </a:ext>
            </a:extLst>
          </p:cNvPr>
          <p:cNvCxnSpPr>
            <a:cxnSpLocks/>
          </p:cNvCxnSpPr>
          <p:nvPr/>
        </p:nvCxnSpPr>
        <p:spPr>
          <a:xfrm flipV="1">
            <a:off x="7025642" y="3338118"/>
            <a:ext cx="0" cy="2884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9350F33-8750-8051-65CA-38D3EABE466E}"/>
              </a:ext>
            </a:extLst>
          </p:cNvPr>
          <p:cNvCxnSpPr>
            <a:cxnSpLocks/>
          </p:cNvCxnSpPr>
          <p:nvPr/>
        </p:nvCxnSpPr>
        <p:spPr>
          <a:xfrm flipV="1">
            <a:off x="7025642" y="3338118"/>
            <a:ext cx="320040" cy="2765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B033716-7E68-E4E6-8858-75235C8BD704}"/>
              </a:ext>
            </a:extLst>
          </p:cNvPr>
          <p:cNvCxnSpPr>
            <a:cxnSpLocks/>
          </p:cNvCxnSpPr>
          <p:nvPr/>
        </p:nvCxnSpPr>
        <p:spPr>
          <a:xfrm flipV="1">
            <a:off x="7345682" y="3338118"/>
            <a:ext cx="0" cy="2884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3B8D6D9-B835-2578-AA08-572C059D45F2}"/>
              </a:ext>
            </a:extLst>
          </p:cNvPr>
          <p:cNvCxnSpPr>
            <a:cxnSpLocks/>
          </p:cNvCxnSpPr>
          <p:nvPr/>
        </p:nvCxnSpPr>
        <p:spPr>
          <a:xfrm flipV="1">
            <a:off x="7345681" y="3338118"/>
            <a:ext cx="320040" cy="2765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20587AA1-F505-885F-09EF-EAD41F1CFB25}"/>
              </a:ext>
            </a:extLst>
          </p:cNvPr>
          <p:cNvCxnSpPr>
            <a:cxnSpLocks/>
          </p:cNvCxnSpPr>
          <p:nvPr/>
        </p:nvCxnSpPr>
        <p:spPr>
          <a:xfrm flipV="1">
            <a:off x="7665721" y="3338118"/>
            <a:ext cx="0" cy="2884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59698B1-A04C-4E04-4D03-12D46B27A8D2}"/>
              </a:ext>
            </a:extLst>
          </p:cNvPr>
          <p:cNvCxnSpPr>
            <a:cxnSpLocks/>
          </p:cNvCxnSpPr>
          <p:nvPr/>
        </p:nvCxnSpPr>
        <p:spPr>
          <a:xfrm flipV="1">
            <a:off x="7665719" y="3350009"/>
            <a:ext cx="320040" cy="2765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568BA08-641D-EEB2-1E23-D6E11BA8A07D}"/>
              </a:ext>
            </a:extLst>
          </p:cNvPr>
          <p:cNvSpPr txBox="1"/>
          <p:nvPr/>
        </p:nvSpPr>
        <p:spPr>
          <a:xfrm>
            <a:off x="5770882" y="2956895"/>
            <a:ext cx="1388107" cy="646331"/>
          </a:xfrm>
          <a:prstGeom prst="rect">
            <a:avLst/>
          </a:prstGeom>
          <a:noFill/>
        </p:spPr>
        <p:txBody>
          <a:bodyPr wrap="square" rtlCol="0">
            <a:spAutoFit/>
          </a:bodyPr>
          <a:lstStyle/>
          <a:p>
            <a:r>
              <a:rPr lang="en-US" altLang="zh-CN" b="1" dirty="0">
                <a:solidFill>
                  <a:srgbClr val="FF0000"/>
                </a:solidFill>
              </a:rPr>
              <a:t>VDS Sweep</a:t>
            </a:r>
          </a:p>
          <a:p>
            <a:r>
              <a:rPr lang="en-US" altLang="zh-CN" b="1" dirty="0">
                <a:solidFill>
                  <a:srgbClr val="FF0000"/>
                </a:solidFill>
              </a:rPr>
              <a:t>0-2.5V  </a:t>
            </a:r>
          </a:p>
        </p:txBody>
      </p:sp>
      <p:sp>
        <p:nvSpPr>
          <p:cNvPr id="7" name="文本框 6">
            <a:extLst>
              <a:ext uri="{FF2B5EF4-FFF2-40B4-BE49-F238E27FC236}">
                <a16:creationId xmlns:a16="http://schemas.microsoft.com/office/drawing/2014/main" id="{3758DEBF-D8B6-0247-4A88-125AA13DB1E2}"/>
              </a:ext>
            </a:extLst>
          </p:cNvPr>
          <p:cNvSpPr txBox="1"/>
          <p:nvPr/>
        </p:nvSpPr>
        <p:spPr>
          <a:xfrm>
            <a:off x="7420442" y="2479726"/>
            <a:ext cx="800538" cy="369332"/>
          </a:xfrm>
          <a:prstGeom prst="rect">
            <a:avLst/>
          </a:prstGeom>
          <a:noFill/>
        </p:spPr>
        <p:txBody>
          <a:bodyPr wrap="square" rtlCol="0">
            <a:spAutoFit/>
          </a:bodyPr>
          <a:lstStyle/>
          <a:p>
            <a:r>
              <a:rPr lang="en-US" altLang="zh-CN" b="1" dirty="0">
                <a:solidFill>
                  <a:srgbClr val="FF0000"/>
                </a:solidFill>
              </a:rPr>
              <a:t>IOUT</a:t>
            </a:r>
          </a:p>
        </p:txBody>
      </p:sp>
      <p:cxnSp>
        <p:nvCxnSpPr>
          <p:cNvPr id="10" name="直接箭头连接符 9">
            <a:extLst>
              <a:ext uri="{FF2B5EF4-FFF2-40B4-BE49-F238E27FC236}">
                <a16:creationId xmlns:a16="http://schemas.microsoft.com/office/drawing/2014/main" id="{DA84E862-527A-399D-2E39-72C4414F4830}"/>
              </a:ext>
            </a:extLst>
          </p:cNvPr>
          <p:cNvCxnSpPr>
            <a:cxnSpLocks/>
          </p:cNvCxnSpPr>
          <p:nvPr/>
        </p:nvCxnSpPr>
        <p:spPr>
          <a:xfrm>
            <a:off x="7384217" y="2084873"/>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44498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电子设备&#10;&#10;中度可信度描述已自动生成">
            <a:extLst>
              <a:ext uri="{FF2B5EF4-FFF2-40B4-BE49-F238E27FC236}">
                <a16:creationId xmlns:a16="http://schemas.microsoft.com/office/drawing/2014/main" id="{EABF3B03-9A50-DC9E-BBDE-0A8F462D7A8A}"/>
              </a:ext>
            </a:extLst>
          </p:cNvPr>
          <p:cNvPicPr>
            <a:picLocks noChangeAspect="1"/>
          </p:cNvPicPr>
          <p:nvPr/>
        </p:nvPicPr>
        <p:blipFill rotWithShape="1">
          <a:blip r:embed="rId3">
            <a:extLst>
              <a:ext uri="{28A0092B-C50C-407E-A947-70E740481C1C}">
                <a14:useLocalDpi xmlns:a14="http://schemas.microsoft.com/office/drawing/2010/main" val="0"/>
              </a:ext>
            </a:extLst>
          </a:blip>
          <a:srcRect l="8619"/>
          <a:stretch/>
        </p:blipFill>
        <p:spPr>
          <a:xfrm rot="16200000">
            <a:off x="2932097" y="-1030303"/>
            <a:ext cx="5931566" cy="8656320"/>
          </a:xfrm>
          <a:prstGeom prst="rect">
            <a:avLst/>
          </a:prstGeom>
        </p:spPr>
      </p:pic>
      <p:sp>
        <p:nvSpPr>
          <p:cNvPr id="6" name="文本框 5">
            <a:extLst>
              <a:ext uri="{FF2B5EF4-FFF2-40B4-BE49-F238E27FC236}">
                <a16:creationId xmlns:a16="http://schemas.microsoft.com/office/drawing/2014/main" id="{9FD0BB2E-9389-5DC4-81A8-E679FAB3887D}"/>
              </a:ext>
            </a:extLst>
          </p:cNvPr>
          <p:cNvSpPr txBox="1"/>
          <p:nvPr/>
        </p:nvSpPr>
        <p:spPr>
          <a:xfrm>
            <a:off x="1509562" y="27921"/>
            <a:ext cx="8716478" cy="369332"/>
          </a:xfrm>
          <a:prstGeom prst="rect">
            <a:avLst/>
          </a:prstGeom>
          <a:noFill/>
        </p:spPr>
        <p:txBody>
          <a:bodyPr wrap="square" rtlCol="0">
            <a:spAutoFit/>
          </a:bodyPr>
          <a:lstStyle/>
          <a:p>
            <a:pPr algn="ctr"/>
            <a:r>
              <a:rPr lang="en-US" altLang="zh-CN" b="1" dirty="0">
                <a:solidFill>
                  <a:schemeClr val="accent6">
                    <a:lumMod val="75000"/>
                  </a:schemeClr>
                </a:solidFill>
              </a:rPr>
              <a:t>Green Wires -&gt; VSS </a:t>
            </a:r>
            <a:r>
              <a:rPr lang="en-US" altLang="zh-CN" b="1" dirty="0">
                <a:solidFill>
                  <a:schemeClr val="accent2"/>
                </a:solidFill>
              </a:rPr>
              <a:t>;Orange Wires-&gt; VDD</a:t>
            </a:r>
            <a:r>
              <a:rPr lang="en-US" altLang="zh-CN" b="1" dirty="0">
                <a:solidFill>
                  <a:schemeClr val="accent4">
                    <a:lumMod val="75000"/>
                  </a:schemeClr>
                </a:solidFill>
              </a:rPr>
              <a:t>; Yellow Wires -&gt; Oscilloscope</a:t>
            </a:r>
          </a:p>
        </p:txBody>
      </p:sp>
      <p:sp>
        <p:nvSpPr>
          <p:cNvPr id="7" name="矩形 6">
            <a:extLst>
              <a:ext uri="{FF2B5EF4-FFF2-40B4-BE49-F238E27FC236}">
                <a16:creationId xmlns:a16="http://schemas.microsoft.com/office/drawing/2014/main" id="{A3BBCC81-1064-952A-82C8-3F81C52E29CB}"/>
              </a:ext>
            </a:extLst>
          </p:cNvPr>
          <p:cNvSpPr/>
          <p:nvPr/>
        </p:nvSpPr>
        <p:spPr>
          <a:xfrm>
            <a:off x="4312920" y="4642974"/>
            <a:ext cx="570941" cy="28127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4B2BD78-E627-2990-9861-9E54A833BFC6}"/>
              </a:ext>
            </a:extLst>
          </p:cNvPr>
          <p:cNvSpPr txBox="1"/>
          <p:nvPr/>
        </p:nvSpPr>
        <p:spPr>
          <a:xfrm>
            <a:off x="4631908" y="5216956"/>
            <a:ext cx="1265971" cy="369332"/>
          </a:xfrm>
          <a:prstGeom prst="rect">
            <a:avLst/>
          </a:prstGeom>
          <a:noFill/>
        </p:spPr>
        <p:txBody>
          <a:bodyPr wrap="square" rtlCol="0">
            <a:spAutoFit/>
          </a:bodyPr>
          <a:lstStyle/>
          <a:p>
            <a:r>
              <a:rPr lang="en-US" altLang="zh-CN" b="1" dirty="0">
                <a:solidFill>
                  <a:srgbClr val="FF0000"/>
                </a:solidFill>
              </a:rPr>
              <a:t>470 Ohm</a:t>
            </a:r>
          </a:p>
        </p:txBody>
      </p:sp>
      <p:sp>
        <p:nvSpPr>
          <p:cNvPr id="9" name="文本框 8">
            <a:extLst>
              <a:ext uri="{FF2B5EF4-FFF2-40B4-BE49-F238E27FC236}">
                <a16:creationId xmlns:a16="http://schemas.microsoft.com/office/drawing/2014/main" id="{57E4D389-14F7-E6FD-40A7-C7F78AD70919}"/>
              </a:ext>
            </a:extLst>
          </p:cNvPr>
          <p:cNvSpPr txBox="1"/>
          <p:nvPr/>
        </p:nvSpPr>
        <p:spPr>
          <a:xfrm>
            <a:off x="2910347" y="1716653"/>
            <a:ext cx="1140474" cy="369332"/>
          </a:xfrm>
          <a:prstGeom prst="rect">
            <a:avLst/>
          </a:prstGeom>
          <a:noFill/>
        </p:spPr>
        <p:txBody>
          <a:bodyPr wrap="square" rtlCol="0">
            <a:spAutoFit/>
          </a:bodyPr>
          <a:lstStyle/>
          <a:p>
            <a:r>
              <a:rPr lang="en-US" altLang="zh-CN" b="1" dirty="0">
                <a:solidFill>
                  <a:srgbClr val="FF0000"/>
                </a:solidFill>
              </a:rPr>
              <a:t>470 Ohm</a:t>
            </a:r>
          </a:p>
        </p:txBody>
      </p:sp>
      <p:sp>
        <p:nvSpPr>
          <p:cNvPr id="10" name="矩形 9">
            <a:extLst>
              <a:ext uri="{FF2B5EF4-FFF2-40B4-BE49-F238E27FC236}">
                <a16:creationId xmlns:a16="http://schemas.microsoft.com/office/drawing/2014/main" id="{C6E9E403-FDB9-6CA9-E6F4-F716FDF9FC10}"/>
              </a:ext>
            </a:extLst>
          </p:cNvPr>
          <p:cNvSpPr/>
          <p:nvPr/>
        </p:nvSpPr>
        <p:spPr>
          <a:xfrm>
            <a:off x="2597434" y="2085985"/>
            <a:ext cx="625827" cy="36933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46FA629-2504-AACA-E558-E1AE6C8336D0}"/>
              </a:ext>
            </a:extLst>
          </p:cNvPr>
          <p:cNvSpPr/>
          <p:nvPr/>
        </p:nvSpPr>
        <p:spPr>
          <a:xfrm>
            <a:off x="4883861" y="4306232"/>
            <a:ext cx="389179" cy="36933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684B0A03-9FC2-5E91-4EBC-4CCF319A50D0}"/>
              </a:ext>
            </a:extLst>
          </p:cNvPr>
          <p:cNvSpPr txBox="1"/>
          <p:nvPr/>
        </p:nvSpPr>
        <p:spPr>
          <a:xfrm>
            <a:off x="5333197" y="4458308"/>
            <a:ext cx="1715303" cy="369332"/>
          </a:xfrm>
          <a:prstGeom prst="rect">
            <a:avLst/>
          </a:prstGeom>
          <a:noFill/>
        </p:spPr>
        <p:txBody>
          <a:bodyPr wrap="square" rtlCol="0">
            <a:spAutoFit/>
          </a:bodyPr>
          <a:lstStyle/>
          <a:p>
            <a:r>
              <a:rPr lang="en-US" altLang="zh-CN" b="1" dirty="0">
                <a:solidFill>
                  <a:srgbClr val="FF0000"/>
                </a:solidFill>
              </a:rPr>
              <a:t>20k Ohm Pot</a:t>
            </a:r>
          </a:p>
        </p:txBody>
      </p:sp>
    </p:spTree>
    <p:extLst>
      <p:ext uri="{BB962C8B-B14F-4D97-AF65-F5344CB8AC3E}">
        <p14:creationId xmlns:p14="http://schemas.microsoft.com/office/powerpoint/2010/main" val="1563050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BDFC731-72FE-90B9-E855-DB73A90345AF}"/>
              </a:ext>
            </a:extLst>
          </p:cNvPr>
          <p:cNvPicPr>
            <a:picLocks noChangeAspect="1"/>
          </p:cNvPicPr>
          <p:nvPr/>
        </p:nvPicPr>
        <p:blipFill rotWithShape="1">
          <a:blip r:embed="rId3"/>
          <a:srcRect l="17019" t="5092" r="868" b="2091"/>
          <a:stretch/>
        </p:blipFill>
        <p:spPr>
          <a:xfrm>
            <a:off x="878114" y="1724562"/>
            <a:ext cx="5440541" cy="3600000"/>
          </a:xfrm>
          <a:prstGeom prst="rect">
            <a:avLst/>
          </a:prstGeom>
        </p:spPr>
      </p:pic>
      <p:pic>
        <p:nvPicPr>
          <p:cNvPr id="9" name="图片 8">
            <a:extLst>
              <a:ext uri="{FF2B5EF4-FFF2-40B4-BE49-F238E27FC236}">
                <a16:creationId xmlns:a16="http://schemas.microsoft.com/office/drawing/2014/main" id="{C54465C3-9FDF-C620-B429-911916C7104B}"/>
              </a:ext>
            </a:extLst>
          </p:cNvPr>
          <p:cNvPicPr>
            <a:picLocks noChangeAspect="1"/>
          </p:cNvPicPr>
          <p:nvPr/>
        </p:nvPicPr>
        <p:blipFill rotWithShape="1">
          <a:blip r:embed="rId4"/>
          <a:srcRect l="17150" t="4173" r="1104" b="2189"/>
          <a:stretch/>
        </p:blipFill>
        <p:spPr>
          <a:xfrm>
            <a:off x="6318655" y="1724562"/>
            <a:ext cx="5368695" cy="3600000"/>
          </a:xfrm>
          <a:prstGeom prst="rect">
            <a:avLst/>
          </a:prstGeom>
        </p:spPr>
      </p:pic>
      <p:sp>
        <p:nvSpPr>
          <p:cNvPr id="10" name="矩形 9">
            <a:extLst>
              <a:ext uri="{FF2B5EF4-FFF2-40B4-BE49-F238E27FC236}">
                <a16:creationId xmlns:a16="http://schemas.microsoft.com/office/drawing/2014/main" id="{8FF28E71-ED58-CA5B-F5FF-4F567AF3220F}"/>
              </a:ext>
            </a:extLst>
          </p:cNvPr>
          <p:cNvSpPr/>
          <p:nvPr/>
        </p:nvSpPr>
        <p:spPr>
          <a:xfrm>
            <a:off x="4149586" y="2757160"/>
            <a:ext cx="2048789" cy="87984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72B5B1D-4E8C-8579-5426-C4BC9A80FEA8}"/>
              </a:ext>
            </a:extLst>
          </p:cNvPr>
          <p:cNvSpPr txBox="1"/>
          <p:nvPr/>
        </p:nvSpPr>
        <p:spPr>
          <a:xfrm>
            <a:off x="1079835" y="1843294"/>
            <a:ext cx="3225465" cy="369332"/>
          </a:xfrm>
          <a:prstGeom prst="rect">
            <a:avLst/>
          </a:prstGeom>
          <a:noFill/>
        </p:spPr>
        <p:txBody>
          <a:bodyPr wrap="square" rtlCol="0">
            <a:spAutoFit/>
          </a:bodyPr>
          <a:lstStyle/>
          <a:p>
            <a:r>
              <a:rPr lang="en-US" altLang="zh-CN" b="1" dirty="0">
                <a:solidFill>
                  <a:srgbClr val="FF0000"/>
                </a:solidFill>
              </a:rPr>
              <a:t>Triangle Wave from 0V to 4V</a:t>
            </a:r>
          </a:p>
        </p:txBody>
      </p:sp>
      <p:cxnSp>
        <p:nvCxnSpPr>
          <p:cNvPr id="13" name="直接箭头连接符 12">
            <a:extLst>
              <a:ext uri="{FF2B5EF4-FFF2-40B4-BE49-F238E27FC236}">
                <a16:creationId xmlns:a16="http://schemas.microsoft.com/office/drawing/2014/main" id="{31F05569-D244-76CA-FB4E-64DB0EBD3890}"/>
              </a:ext>
            </a:extLst>
          </p:cNvPr>
          <p:cNvCxnSpPr/>
          <p:nvPr/>
        </p:nvCxnSpPr>
        <p:spPr>
          <a:xfrm>
            <a:off x="2590897" y="2700689"/>
            <a:ext cx="0" cy="1975383"/>
          </a:xfrm>
          <a:prstGeom prst="straightConnector1">
            <a:avLst/>
          </a:prstGeom>
          <a:ln w="190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4" name="文本框 13">
            <a:extLst>
              <a:ext uri="{FF2B5EF4-FFF2-40B4-BE49-F238E27FC236}">
                <a16:creationId xmlns:a16="http://schemas.microsoft.com/office/drawing/2014/main" id="{2CF6CD45-F2AE-C250-7ECA-0BD1778FC0AF}"/>
              </a:ext>
            </a:extLst>
          </p:cNvPr>
          <p:cNvSpPr txBox="1"/>
          <p:nvPr/>
        </p:nvSpPr>
        <p:spPr>
          <a:xfrm>
            <a:off x="1467186" y="3524562"/>
            <a:ext cx="704514" cy="369332"/>
          </a:xfrm>
          <a:prstGeom prst="rect">
            <a:avLst/>
          </a:prstGeom>
          <a:noFill/>
        </p:spPr>
        <p:txBody>
          <a:bodyPr wrap="square" rtlCol="0">
            <a:spAutoFit/>
          </a:bodyPr>
          <a:lstStyle/>
          <a:p>
            <a:r>
              <a:rPr lang="en-US" altLang="zh-CN" b="1" dirty="0">
                <a:solidFill>
                  <a:schemeClr val="accent2"/>
                </a:solidFill>
              </a:rPr>
              <a:t>0-4V</a:t>
            </a:r>
          </a:p>
        </p:txBody>
      </p:sp>
      <p:sp>
        <p:nvSpPr>
          <p:cNvPr id="15" name="矩形 14">
            <a:extLst>
              <a:ext uri="{FF2B5EF4-FFF2-40B4-BE49-F238E27FC236}">
                <a16:creationId xmlns:a16="http://schemas.microsoft.com/office/drawing/2014/main" id="{24969D9F-74C1-B928-7909-62DB460D578C}"/>
              </a:ext>
            </a:extLst>
          </p:cNvPr>
          <p:cNvSpPr/>
          <p:nvPr/>
        </p:nvSpPr>
        <p:spPr>
          <a:xfrm>
            <a:off x="10220187" y="2700689"/>
            <a:ext cx="1184414" cy="4933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B90589F-6D57-47DC-88AB-F915F7754F1A}"/>
              </a:ext>
            </a:extLst>
          </p:cNvPr>
          <p:cNvSpPr/>
          <p:nvPr/>
        </p:nvSpPr>
        <p:spPr>
          <a:xfrm>
            <a:off x="9588501" y="5077881"/>
            <a:ext cx="1365250" cy="24668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40E6E68F-E8F7-3949-098A-26E0CCA94C8F}"/>
              </a:ext>
            </a:extLst>
          </p:cNvPr>
          <p:cNvSpPr/>
          <p:nvPr/>
        </p:nvSpPr>
        <p:spPr>
          <a:xfrm>
            <a:off x="7304220" y="2567339"/>
            <a:ext cx="670067" cy="4235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6AEB8EB6-8525-6659-DDEB-4B8043F201AF}"/>
              </a:ext>
            </a:extLst>
          </p:cNvPr>
          <p:cNvSpPr/>
          <p:nvPr/>
        </p:nvSpPr>
        <p:spPr>
          <a:xfrm>
            <a:off x="9855200" y="3497472"/>
            <a:ext cx="364987" cy="42351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1E956292-8411-C742-243F-9987351C28E1}"/>
              </a:ext>
            </a:extLst>
          </p:cNvPr>
          <p:cNvCxnSpPr>
            <a:cxnSpLocks/>
          </p:cNvCxnSpPr>
          <p:nvPr/>
        </p:nvCxnSpPr>
        <p:spPr>
          <a:xfrm>
            <a:off x="7696200" y="4140200"/>
            <a:ext cx="2000250" cy="0"/>
          </a:xfrm>
          <a:prstGeom prst="straightConnector1">
            <a:avLst/>
          </a:prstGeom>
          <a:ln w="190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3" name="文本框 22">
            <a:extLst>
              <a:ext uri="{FF2B5EF4-FFF2-40B4-BE49-F238E27FC236}">
                <a16:creationId xmlns:a16="http://schemas.microsoft.com/office/drawing/2014/main" id="{36A4450A-177A-E21E-7C79-78178DD5F5FB}"/>
              </a:ext>
            </a:extLst>
          </p:cNvPr>
          <p:cNvSpPr txBox="1"/>
          <p:nvPr/>
        </p:nvSpPr>
        <p:spPr>
          <a:xfrm>
            <a:off x="7880350" y="4178383"/>
            <a:ext cx="1631950" cy="369332"/>
          </a:xfrm>
          <a:prstGeom prst="rect">
            <a:avLst/>
          </a:prstGeom>
          <a:noFill/>
        </p:spPr>
        <p:txBody>
          <a:bodyPr wrap="square" rtlCol="0">
            <a:spAutoFit/>
          </a:bodyPr>
          <a:lstStyle/>
          <a:p>
            <a:r>
              <a:rPr lang="en-US" altLang="zh-CN" b="1" dirty="0">
                <a:solidFill>
                  <a:schemeClr val="accent2"/>
                </a:solidFill>
              </a:rPr>
              <a:t>1s=10*100ms</a:t>
            </a:r>
          </a:p>
        </p:txBody>
      </p:sp>
      <p:cxnSp>
        <p:nvCxnSpPr>
          <p:cNvPr id="24" name="直接箭头连接符 23">
            <a:extLst>
              <a:ext uri="{FF2B5EF4-FFF2-40B4-BE49-F238E27FC236}">
                <a16:creationId xmlns:a16="http://schemas.microsoft.com/office/drawing/2014/main" id="{DB573518-17C9-A875-5477-0AFC1BCA36F6}"/>
              </a:ext>
            </a:extLst>
          </p:cNvPr>
          <p:cNvCxnSpPr>
            <a:cxnSpLocks/>
          </p:cNvCxnSpPr>
          <p:nvPr/>
        </p:nvCxnSpPr>
        <p:spPr>
          <a:xfrm>
            <a:off x="7823710" y="3043093"/>
            <a:ext cx="564327" cy="666134"/>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文本框 28">
            <a:extLst>
              <a:ext uri="{FF2B5EF4-FFF2-40B4-BE49-F238E27FC236}">
                <a16:creationId xmlns:a16="http://schemas.microsoft.com/office/drawing/2014/main" id="{FA38AF77-2BB4-A7AC-761C-E121955D6682}"/>
              </a:ext>
            </a:extLst>
          </p:cNvPr>
          <p:cNvSpPr txBox="1"/>
          <p:nvPr/>
        </p:nvSpPr>
        <p:spPr>
          <a:xfrm>
            <a:off x="8030524" y="3041670"/>
            <a:ext cx="611825" cy="369332"/>
          </a:xfrm>
          <a:prstGeom prst="rect">
            <a:avLst/>
          </a:prstGeom>
          <a:noFill/>
        </p:spPr>
        <p:txBody>
          <a:bodyPr wrap="square" rtlCol="0">
            <a:spAutoFit/>
          </a:bodyPr>
          <a:lstStyle/>
          <a:p>
            <a:r>
              <a:rPr lang="zh-CN" altLang="en-US" b="1" dirty="0">
                <a:solidFill>
                  <a:schemeClr val="accent2"/>
                </a:solidFill>
              </a:rPr>
              <a:t>△</a:t>
            </a:r>
            <a:r>
              <a:rPr lang="en-US" altLang="zh-CN" b="1" dirty="0">
                <a:solidFill>
                  <a:schemeClr val="accent2"/>
                </a:solidFill>
              </a:rPr>
              <a:t>V</a:t>
            </a:r>
          </a:p>
        </p:txBody>
      </p:sp>
    </p:spTree>
    <p:extLst>
      <p:ext uri="{BB962C8B-B14F-4D97-AF65-F5344CB8AC3E}">
        <p14:creationId xmlns:p14="http://schemas.microsoft.com/office/powerpoint/2010/main" val="96762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电脑屏幕的照片&#10;&#10;低可信度描述已自动生成">
            <a:extLst>
              <a:ext uri="{FF2B5EF4-FFF2-40B4-BE49-F238E27FC236}">
                <a16:creationId xmlns:a16="http://schemas.microsoft.com/office/drawing/2014/main" id="{BD6055A2-CF5A-D293-1F04-CF31E8F05E83}"/>
              </a:ext>
            </a:extLst>
          </p:cNvPr>
          <p:cNvPicPr>
            <a:picLocks noChangeAspect="1"/>
          </p:cNvPicPr>
          <p:nvPr/>
        </p:nvPicPr>
        <p:blipFill>
          <a:blip r:embed="rId3">
            <a:extLst>
              <a:ext uri="{28A0092B-C50C-407E-A947-70E740481C1C}">
                <a14:useLocalDpi xmlns:a14="http://schemas.microsoft.com/office/drawing/2010/main" val="0"/>
              </a:ext>
            </a:extLst>
          </a:blip>
          <a:srcRect t="22400" r="8075" b="15251"/>
          <a:stretch/>
        </p:blipFill>
        <p:spPr>
          <a:xfrm>
            <a:off x="1778925" y="1357324"/>
            <a:ext cx="8398008" cy="4272086"/>
          </a:xfrm>
          <a:prstGeom prst="rect">
            <a:avLst/>
          </a:prstGeom>
        </p:spPr>
      </p:pic>
      <p:sp>
        <p:nvSpPr>
          <p:cNvPr id="8" name="文本框 7">
            <a:extLst>
              <a:ext uri="{FF2B5EF4-FFF2-40B4-BE49-F238E27FC236}">
                <a16:creationId xmlns:a16="http://schemas.microsoft.com/office/drawing/2014/main" id="{00E49236-7289-AFCC-8F6A-821E9464BFC4}"/>
              </a:ext>
            </a:extLst>
          </p:cNvPr>
          <p:cNvSpPr txBox="1"/>
          <p:nvPr/>
        </p:nvSpPr>
        <p:spPr>
          <a:xfrm>
            <a:off x="1778925" y="987992"/>
            <a:ext cx="8498682" cy="369332"/>
          </a:xfrm>
          <a:prstGeom prst="rect">
            <a:avLst/>
          </a:prstGeom>
          <a:noFill/>
        </p:spPr>
        <p:txBody>
          <a:bodyPr wrap="square" rtlCol="0">
            <a:spAutoFit/>
          </a:bodyPr>
          <a:lstStyle/>
          <a:p>
            <a:r>
              <a:rPr lang="en-US" altLang="zh-CN" b="1" dirty="0">
                <a:solidFill>
                  <a:schemeClr val="accent6">
                    <a:lumMod val="75000"/>
                  </a:schemeClr>
                </a:solidFill>
              </a:rPr>
              <a:t>Green -&gt; VSS </a:t>
            </a:r>
            <a:r>
              <a:rPr lang="en-US" altLang="zh-CN" b="1" dirty="0">
                <a:solidFill>
                  <a:srgbClr val="FF0000"/>
                </a:solidFill>
              </a:rPr>
              <a:t>;Red -&gt; VDD</a:t>
            </a:r>
            <a:r>
              <a:rPr lang="en-US" altLang="zh-CN" b="1" dirty="0">
                <a:solidFill>
                  <a:schemeClr val="accent4">
                    <a:lumMod val="75000"/>
                  </a:schemeClr>
                </a:solidFill>
              </a:rPr>
              <a:t>; Yellow -&gt; Oscilloscope</a:t>
            </a:r>
            <a:r>
              <a:rPr lang="en-US" altLang="zh-CN" b="1" dirty="0">
                <a:solidFill>
                  <a:schemeClr val="accent2"/>
                </a:solidFill>
              </a:rPr>
              <a:t>; Orange-&gt; Signal Generator </a:t>
            </a:r>
            <a:r>
              <a:rPr lang="zh-CN" altLang="en-US" b="1" dirty="0">
                <a:solidFill>
                  <a:schemeClr val="accent2"/>
                </a:solidFill>
              </a:rPr>
              <a:t> </a:t>
            </a:r>
            <a:endParaRPr lang="en-US" altLang="zh-CN" b="1" dirty="0">
              <a:solidFill>
                <a:schemeClr val="accent2"/>
              </a:solidFill>
            </a:endParaRPr>
          </a:p>
        </p:txBody>
      </p:sp>
    </p:spTree>
    <p:extLst>
      <p:ext uri="{BB962C8B-B14F-4D97-AF65-F5344CB8AC3E}">
        <p14:creationId xmlns:p14="http://schemas.microsoft.com/office/powerpoint/2010/main" val="3365586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子设备&#10;&#10;描述已自动生成">
            <a:extLst>
              <a:ext uri="{FF2B5EF4-FFF2-40B4-BE49-F238E27FC236}">
                <a16:creationId xmlns:a16="http://schemas.microsoft.com/office/drawing/2014/main" id="{221423A6-8933-29A9-E540-05E108F06B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881325" y="-443205"/>
            <a:ext cx="6429351" cy="8574142"/>
          </a:xfrm>
          <a:prstGeom prst="rect">
            <a:avLst/>
          </a:prstGeom>
        </p:spPr>
      </p:pic>
      <p:sp>
        <p:nvSpPr>
          <p:cNvPr id="6" name="矩形 5">
            <a:extLst>
              <a:ext uri="{FF2B5EF4-FFF2-40B4-BE49-F238E27FC236}">
                <a16:creationId xmlns:a16="http://schemas.microsoft.com/office/drawing/2014/main" id="{4F6879A9-FEE9-DE50-6E57-50CB6EA503A5}"/>
              </a:ext>
            </a:extLst>
          </p:cNvPr>
          <p:cNvSpPr/>
          <p:nvPr/>
        </p:nvSpPr>
        <p:spPr>
          <a:xfrm>
            <a:off x="4881453" y="4635500"/>
            <a:ext cx="1312678" cy="6748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F5B8B4B4-CA38-295C-DE47-83C9F1E9D28A}"/>
              </a:ext>
            </a:extLst>
          </p:cNvPr>
          <p:cNvSpPr txBox="1"/>
          <p:nvPr/>
        </p:nvSpPr>
        <p:spPr>
          <a:xfrm>
            <a:off x="5326122" y="4940984"/>
            <a:ext cx="983661" cy="369332"/>
          </a:xfrm>
          <a:prstGeom prst="rect">
            <a:avLst/>
          </a:prstGeom>
          <a:noFill/>
        </p:spPr>
        <p:txBody>
          <a:bodyPr wrap="square" rtlCol="0">
            <a:spAutoFit/>
          </a:bodyPr>
          <a:lstStyle/>
          <a:p>
            <a:r>
              <a:rPr lang="en-US" altLang="zh-CN" b="1" dirty="0">
                <a:solidFill>
                  <a:srgbClr val="FF0000"/>
                </a:solidFill>
              </a:rPr>
              <a:t>200uA</a:t>
            </a:r>
          </a:p>
        </p:txBody>
      </p:sp>
      <p:sp>
        <p:nvSpPr>
          <p:cNvPr id="8" name="矩形 7">
            <a:extLst>
              <a:ext uri="{FF2B5EF4-FFF2-40B4-BE49-F238E27FC236}">
                <a16:creationId xmlns:a16="http://schemas.microsoft.com/office/drawing/2014/main" id="{0FB9C13C-75C3-F1C8-0693-E75AC288120D}"/>
              </a:ext>
            </a:extLst>
          </p:cNvPr>
          <p:cNvSpPr/>
          <p:nvPr/>
        </p:nvSpPr>
        <p:spPr>
          <a:xfrm>
            <a:off x="2893903" y="2324100"/>
            <a:ext cx="700197" cy="381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CCAA9E9C-5009-9C73-EF51-A4FA9C7A5D61}"/>
              </a:ext>
            </a:extLst>
          </p:cNvPr>
          <p:cNvSpPr txBox="1"/>
          <p:nvPr/>
        </p:nvSpPr>
        <p:spPr>
          <a:xfrm>
            <a:off x="2990425" y="1954768"/>
            <a:ext cx="1207349" cy="369332"/>
          </a:xfrm>
          <a:prstGeom prst="rect">
            <a:avLst/>
          </a:prstGeom>
          <a:noFill/>
        </p:spPr>
        <p:txBody>
          <a:bodyPr wrap="square" rtlCol="0">
            <a:spAutoFit/>
          </a:bodyPr>
          <a:lstStyle/>
          <a:p>
            <a:r>
              <a:rPr lang="en-US" altLang="zh-CN" b="1" dirty="0">
                <a:solidFill>
                  <a:srgbClr val="FF0000"/>
                </a:solidFill>
              </a:rPr>
              <a:t>470 Ohm</a:t>
            </a:r>
          </a:p>
        </p:txBody>
      </p:sp>
      <p:sp>
        <p:nvSpPr>
          <p:cNvPr id="10" name="文本框 9">
            <a:extLst>
              <a:ext uri="{FF2B5EF4-FFF2-40B4-BE49-F238E27FC236}">
                <a16:creationId xmlns:a16="http://schemas.microsoft.com/office/drawing/2014/main" id="{CF92E04F-6E6B-9A8D-775F-744C0A7663E3}"/>
              </a:ext>
            </a:extLst>
          </p:cNvPr>
          <p:cNvSpPr txBox="1"/>
          <p:nvPr/>
        </p:nvSpPr>
        <p:spPr>
          <a:xfrm>
            <a:off x="1808928" y="259858"/>
            <a:ext cx="8716478" cy="369332"/>
          </a:xfrm>
          <a:prstGeom prst="rect">
            <a:avLst/>
          </a:prstGeom>
          <a:noFill/>
        </p:spPr>
        <p:txBody>
          <a:bodyPr wrap="square" rtlCol="0">
            <a:spAutoFit/>
          </a:bodyPr>
          <a:lstStyle/>
          <a:p>
            <a:r>
              <a:rPr lang="en-US" altLang="zh-CN" b="1" dirty="0">
                <a:solidFill>
                  <a:schemeClr val="accent6">
                    <a:lumMod val="75000"/>
                  </a:schemeClr>
                </a:solidFill>
              </a:rPr>
              <a:t>Green -&gt; VSS </a:t>
            </a:r>
            <a:r>
              <a:rPr lang="en-US" altLang="zh-CN" b="1" dirty="0">
                <a:solidFill>
                  <a:schemeClr val="accent2"/>
                </a:solidFill>
              </a:rPr>
              <a:t>;Orange -&gt; VDD</a:t>
            </a:r>
            <a:r>
              <a:rPr lang="en-US" altLang="zh-CN" b="1" dirty="0">
                <a:solidFill>
                  <a:schemeClr val="accent4">
                    <a:lumMod val="75000"/>
                  </a:schemeClr>
                </a:solidFill>
              </a:rPr>
              <a:t>; Yellow -&gt; Oscilloscope</a:t>
            </a:r>
            <a:r>
              <a:rPr lang="en-US" altLang="zh-CN" b="1" dirty="0">
                <a:solidFill>
                  <a:srgbClr val="FF0000"/>
                </a:solidFill>
              </a:rPr>
              <a:t>; Red-&gt; Signal Generator </a:t>
            </a:r>
            <a:r>
              <a:rPr lang="zh-CN" altLang="en-US" b="1" dirty="0">
                <a:solidFill>
                  <a:srgbClr val="FF0000"/>
                </a:solidFill>
              </a:rPr>
              <a:t> </a:t>
            </a:r>
            <a:endParaRPr lang="en-US" altLang="zh-CN" b="1" dirty="0">
              <a:solidFill>
                <a:srgbClr val="FF0000"/>
              </a:solidFill>
            </a:endParaRPr>
          </a:p>
        </p:txBody>
      </p:sp>
    </p:spTree>
    <p:extLst>
      <p:ext uri="{BB962C8B-B14F-4D97-AF65-F5344CB8AC3E}">
        <p14:creationId xmlns:p14="http://schemas.microsoft.com/office/powerpoint/2010/main" val="147028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6482F09-3CBC-7BEB-1FC5-0D425E2D0581}"/>
              </a:ext>
            </a:extLst>
          </p:cNvPr>
          <p:cNvPicPr>
            <a:picLocks noChangeAspect="1"/>
          </p:cNvPicPr>
          <p:nvPr/>
        </p:nvPicPr>
        <p:blipFill>
          <a:blip r:embed="rId3"/>
          <a:stretch>
            <a:fillRect/>
          </a:stretch>
        </p:blipFill>
        <p:spPr>
          <a:xfrm>
            <a:off x="1608459" y="592667"/>
            <a:ext cx="8600327" cy="5400000"/>
          </a:xfrm>
          <a:prstGeom prst="rect">
            <a:avLst/>
          </a:prstGeom>
        </p:spPr>
      </p:pic>
      <p:cxnSp>
        <p:nvCxnSpPr>
          <p:cNvPr id="6" name="直接箭头连接符 5">
            <a:extLst>
              <a:ext uri="{FF2B5EF4-FFF2-40B4-BE49-F238E27FC236}">
                <a16:creationId xmlns:a16="http://schemas.microsoft.com/office/drawing/2014/main" id="{39F04933-08F9-1F43-B500-597624F374E7}"/>
              </a:ext>
            </a:extLst>
          </p:cNvPr>
          <p:cNvCxnSpPr>
            <a:cxnSpLocks/>
          </p:cNvCxnSpPr>
          <p:nvPr/>
        </p:nvCxnSpPr>
        <p:spPr>
          <a:xfrm>
            <a:off x="3962497" y="2124956"/>
            <a:ext cx="0" cy="2904244"/>
          </a:xfrm>
          <a:prstGeom prst="straightConnector1">
            <a:avLst/>
          </a:prstGeom>
          <a:ln w="190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 name="文本框 7">
            <a:extLst>
              <a:ext uri="{FF2B5EF4-FFF2-40B4-BE49-F238E27FC236}">
                <a16:creationId xmlns:a16="http://schemas.microsoft.com/office/drawing/2014/main" id="{48AC0992-653D-4BC3-2AC7-6DB9DF0B2A78}"/>
              </a:ext>
            </a:extLst>
          </p:cNvPr>
          <p:cNvSpPr txBox="1"/>
          <p:nvPr/>
        </p:nvSpPr>
        <p:spPr>
          <a:xfrm>
            <a:off x="4024118" y="3392412"/>
            <a:ext cx="1022013" cy="369332"/>
          </a:xfrm>
          <a:prstGeom prst="rect">
            <a:avLst/>
          </a:prstGeom>
          <a:noFill/>
        </p:spPr>
        <p:txBody>
          <a:bodyPr wrap="square" rtlCol="0">
            <a:spAutoFit/>
          </a:bodyPr>
          <a:lstStyle/>
          <a:p>
            <a:r>
              <a:rPr lang="en-US" altLang="zh-CN" b="1" dirty="0">
                <a:solidFill>
                  <a:schemeClr val="accent2"/>
                </a:solidFill>
              </a:rPr>
              <a:t>0-2.5V</a:t>
            </a:r>
          </a:p>
        </p:txBody>
      </p:sp>
      <p:sp>
        <p:nvSpPr>
          <p:cNvPr id="9" name="矩形 8">
            <a:extLst>
              <a:ext uri="{FF2B5EF4-FFF2-40B4-BE49-F238E27FC236}">
                <a16:creationId xmlns:a16="http://schemas.microsoft.com/office/drawing/2014/main" id="{50FCE703-BD77-9308-C570-AC7004D2472B}"/>
              </a:ext>
            </a:extLst>
          </p:cNvPr>
          <p:cNvSpPr/>
          <p:nvPr/>
        </p:nvSpPr>
        <p:spPr>
          <a:xfrm>
            <a:off x="7383853" y="1935893"/>
            <a:ext cx="2691478" cy="14931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2D410C9F-EA28-8AA2-46E6-75FAA45B2250}"/>
              </a:ext>
            </a:extLst>
          </p:cNvPr>
          <p:cNvSpPr txBox="1"/>
          <p:nvPr/>
        </p:nvSpPr>
        <p:spPr>
          <a:xfrm>
            <a:off x="3721435" y="989480"/>
            <a:ext cx="3225465" cy="369332"/>
          </a:xfrm>
          <a:prstGeom prst="rect">
            <a:avLst/>
          </a:prstGeom>
          <a:noFill/>
        </p:spPr>
        <p:txBody>
          <a:bodyPr wrap="square" rtlCol="0">
            <a:spAutoFit/>
          </a:bodyPr>
          <a:lstStyle/>
          <a:p>
            <a:r>
              <a:rPr lang="en-US" altLang="zh-CN" b="1" dirty="0">
                <a:solidFill>
                  <a:srgbClr val="FF0000"/>
                </a:solidFill>
              </a:rPr>
              <a:t>Ramp from 0V to 2.5V</a:t>
            </a:r>
          </a:p>
        </p:txBody>
      </p:sp>
    </p:spTree>
    <p:extLst>
      <p:ext uri="{BB962C8B-B14F-4D97-AF65-F5344CB8AC3E}">
        <p14:creationId xmlns:p14="http://schemas.microsoft.com/office/powerpoint/2010/main" val="727017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C8DB956C-29D5-7E91-A37E-37F47455161E}"/>
              </a:ext>
            </a:extLst>
          </p:cNvPr>
          <p:cNvPicPr>
            <a:picLocks noChangeAspect="1"/>
          </p:cNvPicPr>
          <p:nvPr/>
        </p:nvPicPr>
        <p:blipFill>
          <a:blip r:embed="rId3"/>
          <a:stretch>
            <a:fillRect/>
          </a:stretch>
        </p:blipFill>
        <p:spPr>
          <a:xfrm>
            <a:off x="0" y="590776"/>
            <a:ext cx="8741792" cy="5230800"/>
          </a:xfrm>
          <a:prstGeom prst="rect">
            <a:avLst/>
          </a:prstGeom>
        </p:spPr>
      </p:pic>
      <p:pic>
        <p:nvPicPr>
          <p:cNvPr id="7" name="图片 6">
            <a:extLst>
              <a:ext uri="{FF2B5EF4-FFF2-40B4-BE49-F238E27FC236}">
                <a16:creationId xmlns:a16="http://schemas.microsoft.com/office/drawing/2014/main" id="{E7746E5F-46F8-217B-4A5B-EB15E5287432}"/>
              </a:ext>
            </a:extLst>
          </p:cNvPr>
          <p:cNvPicPr>
            <a:picLocks noChangeAspect="1"/>
          </p:cNvPicPr>
          <p:nvPr/>
        </p:nvPicPr>
        <p:blipFill>
          <a:blip r:embed="rId4"/>
          <a:stretch>
            <a:fillRect/>
          </a:stretch>
        </p:blipFill>
        <p:spPr>
          <a:xfrm>
            <a:off x="8741375" y="711200"/>
            <a:ext cx="1682149" cy="5110376"/>
          </a:xfrm>
          <a:prstGeom prst="rect">
            <a:avLst/>
          </a:prstGeom>
        </p:spPr>
      </p:pic>
      <p:pic>
        <p:nvPicPr>
          <p:cNvPr id="9" name="图片 8">
            <a:extLst>
              <a:ext uri="{FF2B5EF4-FFF2-40B4-BE49-F238E27FC236}">
                <a16:creationId xmlns:a16="http://schemas.microsoft.com/office/drawing/2014/main" id="{EA21B8FF-754E-03E1-2CC0-FF0F690D528B}"/>
              </a:ext>
            </a:extLst>
          </p:cNvPr>
          <p:cNvPicPr>
            <a:picLocks noChangeAspect="1"/>
          </p:cNvPicPr>
          <p:nvPr/>
        </p:nvPicPr>
        <p:blipFill>
          <a:blip r:embed="rId5"/>
          <a:stretch>
            <a:fillRect/>
          </a:stretch>
        </p:blipFill>
        <p:spPr>
          <a:xfrm>
            <a:off x="10423524" y="711200"/>
            <a:ext cx="1724047" cy="5112000"/>
          </a:xfrm>
          <a:prstGeom prst="rect">
            <a:avLst/>
          </a:prstGeom>
        </p:spPr>
      </p:pic>
      <p:sp>
        <p:nvSpPr>
          <p:cNvPr id="15" name="矩形 14">
            <a:extLst>
              <a:ext uri="{FF2B5EF4-FFF2-40B4-BE49-F238E27FC236}">
                <a16:creationId xmlns:a16="http://schemas.microsoft.com/office/drawing/2014/main" id="{0898C1B6-62FC-E7CC-2813-DFA8BADDA903}"/>
              </a:ext>
            </a:extLst>
          </p:cNvPr>
          <p:cNvSpPr/>
          <p:nvPr/>
        </p:nvSpPr>
        <p:spPr>
          <a:xfrm>
            <a:off x="7324540" y="1978059"/>
            <a:ext cx="1331779" cy="20634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70AA5641-C761-354D-BBE5-6EC2C7B51F4F}"/>
              </a:ext>
            </a:extLst>
          </p:cNvPr>
          <p:cNvSpPr/>
          <p:nvPr/>
        </p:nvSpPr>
        <p:spPr>
          <a:xfrm>
            <a:off x="8032959" y="830083"/>
            <a:ext cx="318086" cy="2771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FB41F7E4-E2E0-FB00-2A0A-1160C93A6079}"/>
              </a:ext>
            </a:extLst>
          </p:cNvPr>
          <p:cNvSpPr/>
          <p:nvPr/>
        </p:nvSpPr>
        <p:spPr>
          <a:xfrm>
            <a:off x="7324539" y="3222659"/>
            <a:ext cx="1331779" cy="20634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2C7E6BAF-76E9-D9FB-ED92-5F649EA262CC}"/>
              </a:ext>
            </a:extLst>
          </p:cNvPr>
          <p:cNvSpPr txBox="1"/>
          <p:nvPr/>
        </p:nvSpPr>
        <p:spPr>
          <a:xfrm>
            <a:off x="6209990" y="1896563"/>
            <a:ext cx="1072022" cy="369332"/>
          </a:xfrm>
          <a:prstGeom prst="rect">
            <a:avLst/>
          </a:prstGeom>
          <a:noFill/>
        </p:spPr>
        <p:txBody>
          <a:bodyPr wrap="square" rtlCol="0">
            <a:spAutoFit/>
          </a:bodyPr>
          <a:lstStyle/>
          <a:p>
            <a:r>
              <a:rPr lang="en-US" altLang="zh-CN" b="1" dirty="0">
                <a:solidFill>
                  <a:srgbClr val="FF0000"/>
                </a:solidFill>
              </a:rPr>
              <a:t>X-Y Plot</a:t>
            </a:r>
          </a:p>
        </p:txBody>
      </p:sp>
      <p:sp>
        <p:nvSpPr>
          <p:cNvPr id="27" name="文本框 26">
            <a:extLst>
              <a:ext uri="{FF2B5EF4-FFF2-40B4-BE49-F238E27FC236}">
                <a16:creationId xmlns:a16="http://schemas.microsoft.com/office/drawing/2014/main" id="{A961C120-021F-67B2-D0C3-C3E1D4693539}"/>
              </a:ext>
            </a:extLst>
          </p:cNvPr>
          <p:cNvSpPr txBox="1"/>
          <p:nvPr/>
        </p:nvSpPr>
        <p:spPr>
          <a:xfrm>
            <a:off x="5519059" y="3141163"/>
            <a:ext cx="1928812" cy="369332"/>
          </a:xfrm>
          <a:prstGeom prst="rect">
            <a:avLst/>
          </a:prstGeom>
          <a:noFill/>
        </p:spPr>
        <p:txBody>
          <a:bodyPr wrap="square" rtlCol="0">
            <a:spAutoFit/>
          </a:bodyPr>
          <a:lstStyle/>
          <a:p>
            <a:r>
              <a:rPr lang="en-US" altLang="zh-CN" b="1" dirty="0">
                <a:solidFill>
                  <a:srgbClr val="FF0000"/>
                </a:solidFill>
              </a:rPr>
              <a:t>Export the Data</a:t>
            </a:r>
          </a:p>
        </p:txBody>
      </p:sp>
    </p:spTree>
    <p:extLst>
      <p:ext uri="{BB962C8B-B14F-4D97-AF65-F5344CB8AC3E}">
        <p14:creationId xmlns:p14="http://schemas.microsoft.com/office/powerpoint/2010/main" val="3159935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表 7">
            <a:extLst>
              <a:ext uri="{FF2B5EF4-FFF2-40B4-BE49-F238E27FC236}">
                <a16:creationId xmlns:a16="http://schemas.microsoft.com/office/drawing/2014/main" id="{3DF67128-815A-DBD4-0583-3ADE773DBD44}"/>
              </a:ext>
            </a:extLst>
          </p:cNvPr>
          <p:cNvGraphicFramePr>
            <a:graphicFrameLocks/>
          </p:cNvGraphicFramePr>
          <p:nvPr/>
        </p:nvGraphicFramePr>
        <p:xfrm>
          <a:off x="1759958" y="934757"/>
          <a:ext cx="8672083" cy="4988485"/>
        </p:xfrm>
        <a:graphic>
          <a:graphicData uri="http://schemas.openxmlformats.org/drawingml/2006/chart">
            <c:chart xmlns:c="http://schemas.openxmlformats.org/drawingml/2006/chart" xmlns:r="http://schemas.openxmlformats.org/officeDocument/2006/relationships" r:id="rId3"/>
          </a:graphicData>
        </a:graphic>
      </p:graphicFrame>
      <p:cxnSp>
        <p:nvCxnSpPr>
          <p:cNvPr id="16" name="直接箭头连接符 15">
            <a:extLst>
              <a:ext uri="{FF2B5EF4-FFF2-40B4-BE49-F238E27FC236}">
                <a16:creationId xmlns:a16="http://schemas.microsoft.com/office/drawing/2014/main" id="{7B27FF5D-0362-9728-28FB-946C0B108048}"/>
              </a:ext>
            </a:extLst>
          </p:cNvPr>
          <p:cNvCxnSpPr>
            <a:cxnSpLocks/>
          </p:cNvCxnSpPr>
          <p:nvPr/>
        </p:nvCxnSpPr>
        <p:spPr>
          <a:xfrm flipV="1">
            <a:off x="3794833" y="3226753"/>
            <a:ext cx="0" cy="2000754"/>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文本框 19">
            <a:extLst>
              <a:ext uri="{FF2B5EF4-FFF2-40B4-BE49-F238E27FC236}">
                <a16:creationId xmlns:a16="http://schemas.microsoft.com/office/drawing/2014/main" id="{D5B32D09-E131-4894-A7A7-F4BDCCB9F5C4}"/>
              </a:ext>
            </a:extLst>
          </p:cNvPr>
          <p:cNvSpPr txBox="1"/>
          <p:nvPr/>
        </p:nvSpPr>
        <p:spPr>
          <a:xfrm>
            <a:off x="3934374" y="4935945"/>
            <a:ext cx="1138116" cy="307777"/>
          </a:xfrm>
          <a:prstGeom prst="rect">
            <a:avLst/>
          </a:prstGeom>
          <a:noFill/>
        </p:spPr>
        <p:txBody>
          <a:bodyPr wrap="square" rtlCol="0">
            <a:spAutoFit/>
          </a:bodyPr>
          <a:lstStyle/>
          <a:p>
            <a:r>
              <a:rPr lang="en-US" altLang="zh-CN" sz="1400" b="1" dirty="0"/>
              <a:t>Vov~0.35V</a:t>
            </a:r>
          </a:p>
        </p:txBody>
      </p:sp>
      <p:sp>
        <p:nvSpPr>
          <p:cNvPr id="21" name="文本框 20">
            <a:extLst>
              <a:ext uri="{FF2B5EF4-FFF2-40B4-BE49-F238E27FC236}">
                <a16:creationId xmlns:a16="http://schemas.microsoft.com/office/drawing/2014/main" id="{6F099D31-7326-928E-7C8D-D1EC6A4F1C31}"/>
              </a:ext>
            </a:extLst>
          </p:cNvPr>
          <p:cNvSpPr txBox="1"/>
          <p:nvPr/>
        </p:nvSpPr>
        <p:spPr>
          <a:xfrm>
            <a:off x="2639096" y="4148706"/>
            <a:ext cx="1459584" cy="307777"/>
          </a:xfrm>
          <a:prstGeom prst="rect">
            <a:avLst/>
          </a:prstGeom>
          <a:noFill/>
        </p:spPr>
        <p:txBody>
          <a:bodyPr wrap="square" rtlCol="0">
            <a:spAutoFit/>
          </a:bodyPr>
          <a:lstStyle/>
          <a:p>
            <a:pPr algn="ctr"/>
            <a:r>
              <a:rPr lang="en-US" altLang="zh-CN" sz="1400" b="1" dirty="0"/>
              <a:t>Linear Region</a:t>
            </a:r>
          </a:p>
        </p:txBody>
      </p:sp>
      <p:sp>
        <p:nvSpPr>
          <p:cNvPr id="22" name="文本框 21">
            <a:extLst>
              <a:ext uri="{FF2B5EF4-FFF2-40B4-BE49-F238E27FC236}">
                <a16:creationId xmlns:a16="http://schemas.microsoft.com/office/drawing/2014/main" id="{C253424A-863D-7AA5-C55B-0F274E0E9259}"/>
              </a:ext>
            </a:extLst>
          </p:cNvPr>
          <p:cNvSpPr txBox="1"/>
          <p:nvPr/>
        </p:nvSpPr>
        <p:spPr>
          <a:xfrm>
            <a:off x="4576467" y="4040984"/>
            <a:ext cx="1751347" cy="523220"/>
          </a:xfrm>
          <a:prstGeom prst="rect">
            <a:avLst/>
          </a:prstGeom>
          <a:noFill/>
        </p:spPr>
        <p:txBody>
          <a:bodyPr wrap="square" rtlCol="0">
            <a:spAutoFit/>
          </a:bodyPr>
          <a:lstStyle/>
          <a:p>
            <a:pPr algn="ctr"/>
            <a:r>
              <a:rPr lang="en-US" altLang="zh-CN" sz="1400" b="1" dirty="0"/>
              <a:t>Saturation Region</a:t>
            </a:r>
          </a:p>
          <a:p>
            <a:pPr algn="ctr"/>
            <a:r>
              <a:rPr lang="en-US" altLang="zh-CN" sz="1400" b="1" dirty="0" err="1"/>
              <a:t>Vds</a:t>
            </a:r>
            <a:r>
              <a:rPr lang="en-US" altLang="zh-CN" sz="1400" b="1" dirty="0"/>
              <a:t>&gt;</a:t>
            </a:r>
            <a:r>
              <a:rPr lang="en-US" altLang="zh-CN" sz="1400" b="1" dirty="0" err="1"/>
              <a:t>Vgs</a:t>
            </a:r>
            <a:r>
              <a:rPr lang="en-US" altLang="zh-CN" sz="1400" b="1" dirty="0"/>
              <a:t>-Vth</a:t>
            </a:r>
          </a:p>
        </p:txBody>
      </p:sp>
      <p:sp>
        <p:nvSpPr>
          <p:cNvPr id="23" name="文本框 22">
            <a:extLst>
              <a:ext uri="{FF2B5EF4-FFF2-40B4-BE49-F238E27FC236}">
                <a16:creationId xmlns:a16="http://schemas.microsoft.com/office/drawing/2014/main" id="{C682295C-DCF1-2469-D418-355B9D775CC8}"/>
              </a:ext>
            </a:extLst>
          </p:cNvPr>
          <p:cNvSpPr txBox="1"/>
          <p:nvPr/>
        </p:nvSpPr>
        <p:spPr>
          <a:xfrm>
            <a:off x="4839898" y="2951711"/>
            <a:ext cx="1224483" cy="307777"/>
          </a:xfrm>
          <a:prstGeom prst="rect">
            <a:avLst/>
          </a:prstGeom>
          <a:noFill/>
        </p:spPr>
        <p:txBody>
          <a:bodyPr wrap="square" rtlCol="0">
            <a:spAutoFit/>
          </a:bodyPr>
          <a:lstStyle/>
          <a:p>
            <a:r>
              <a:rPr lang="en-US" altLang="zh-CN" sz="1400" b="1" dirty="0">
                <a:solidFill>
                  <a:schemeClr val="accent1">
                    <a:lumMod val="75000"/>
                  </a:schemeClr>
                </a:solidFill>
              </a:rPr>
              <a:t>VGS=0.8V</a:t>
            </a:r>
          </a:p>
        </p:txBody>
      </p:sp>
      <p:cxnSp>
        <p:nvCxnSpPr>
          <p:cNvPr id="12" name="直接连接符 11">
            <a:extLst>
              <a:ext uri="{FF2B5EF4-FFF2-40B4-BE49-F238E27FC236}">
                <a16:creationId xmlns:a16="http://schemas.microsoft.com/office/drawing/2014/main" id="{EAF929B8-E414-56B8-51C4-A7D84E3C6F3D}"/>
              </a:ext>
            </a:extLst>
          </p:cNvPr>
          <p:cNvCxnSpPr>
            <a:cxnSpLocks/>
          </p:cNvCxnSpPr>
          <p:nvPr/>
        </p:nvCxnSpPr>
        <p:spPr>
          <a:xfrm>
            <a:off x="2794000" y="2865120"/>
            <a:ext cx="7396480" cy="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文本框 13">
            <a:extLst>
              <a:ext uri="{FF2B5EF4-FFF2-40B4-BE49-F238E27FC236}">
                <a16:creationId xmlns:a16="http://schemas.microsoft.com/office/drawing/2014/main" id="{204D366E-D4F5-463E-DF31-3150C9897C15}"/>
              </a:ext>
            </a:extLst>
          </p:cNvPr>
          <p:cNvSpPr txBox="1"/>
          <p:nvPr/>
        </p:nvSpPr>
        <p:spPr>
          <a:xfrm>
            <a:off x="2794000" y="2865120"/>
            <a:ext cx="1224483" cy="307777"/>
          </a:xfrm>
          <a:prstGeom prst="rect">
            <a:avLst/>
          </a:prstGeom>
          <a:noFill/>
        </p:spPr>
        <p:txBody>
          <a:bodyPr wrap="square" rtlCol="0">
            <a:spAutoFit/>
          </a:bodyPr>
          <a:lstStyle/>
          <a:p>
            <a:r>
              <a:rPr lang="en-US" altLang="zh-CN" sz="1400" b="1" dirty="0">
                <a:solidFill>
                  <a:schemeClr val="accent1">
                    <a:lumMod val="75000"/>
                  </a:schemeClr>
                </a:solidFill>
              </a:rPr>
              <a:t>200uA</a:t>
            </a:r>
          </a:p>
        </p:txBody>
      </p:sp>
    </p:spTree>
    <p:extLst>
      <p:ext uri="{BB962C8B-B14F-4D97-AF65-F5344CB8AC3E}">
        <p14:creationId xmlns:p14="http://schemas.microsoft.com/office/powerpoint/2010/main" val="1125809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BF1D30C6-0B92-4324-0B0C-C3A3277B923F}"/>
              </a:ext>
            </a:extLst>
          </p:cNvPr>
          <p:cNvGraphicFramePr>
            <a:graphicFrameLocks/>
          </p:cNvGraphicFramePr>
          <p:nvPr>
            <p:extLst>
              <p:ext uri="{D42A27DB-BD31-4B8C-83A1-F6EECF244321}">
                <p14:modId xmlns:p14="http://schemas.microsoft.com/office/powerpoint/2010/main" val="2735693281"/>
              </p:ext>
            </p:extLst>
          </p:nvPr>
        </p:nvGraphicFramePr>
        <p:xfrm>
          <a:off x="1405005" y="138339"/>
          <a:ext cx="9287217" cy="6581322"/>
        </p:xfrm>
        <a:graphic>
          <a:graphicData uri="http://schemas.openxmlformats.org/drawingml/2006/chart">
            <c:chart xmlns:c="http://schemas.openxmlformats.org/drawingml/2006/chart" xmlns:r="http://schemas.openxmlformats.org/officeDocument/2006/relationships" r:id="rId3"/>
          </a:graphicData>
        </a:graphic>
      </p:graphicFrame>
      <p:cxnSp>
        <p:nvCxnSpPr>
          <p:cNvPr id="2" name="直接箭头连接符 1">
            <a:extLst>
              <a:ext uri="{FF2B5EF4-FFF2-40B4-BE49-F238E27FC236}">
                <a16:creationId xmlns:a16="http://schemas.microsoft.com/office/drawing/2014/main" id="{9BAEBB12-C402-C12B-3898-6A280823C4F6}"/>
              </a:ext>
            </a:extLst>
          </p:cNvPr>
          <p:cNvCxnSpPr>
            <a:cxnSpLocks/>
          </p:cNvCxnSpPr>
          <p:nvPr/>
        </p:nvCxnSpPr>
        <p:spPr>
          <a:xfrm flipV="1">
            <a:off x="3693262" y="4985705"/>
            <a:ext cx="0" cy="971884"/>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a:extLst>
              <a:ext uri="{FF2B5EF4-FFF2-40B4-BE49-F238E27FC236}">
                <a16:creationId xmlns:a16="http://schemas.microsoft.com/office/drawing/2014/main" id="{341E92B4-18D9-AED3-6502-89EC31B470CA}"/>
              </a:ext>
            </a:extLst>
          </p:cNvPr>
          <p:cNvSpPr txBox="1"/>
          <p:nvPr/>
        </p:nvSpPr>
        <p:spPr>
          <a:xfrm>
            <a:off x="2539055" y="5700841"/>
            <a:ext cx="1168970" cy="307777"/>
          </a:xfrm>
          <a:prstGeom prst="rect">
            <a:avLst/>
          </a:prstGeom>
          <a:noFill/>
        </p:spPr>
        <p:txBody>
          <a:bodyPr wrap="square" rtlCol="0">
            <a:spAutoFit/>
          </a:bodyPr>
          <a:lstStyle/>
          <a:p>
            <a:r>
              <a:rPr lang="en-US" altLang="zh-CN" sz="1400" b="1" dirty="0"/>
              <a:t>Vov1~0.35V</a:t>
            </a:r>
          </a:p>
        </p:txBody>
      </p:sp>
      <p:cxnSp>
        <p:nvCxnSpPr>
          <p:cNvPr id="7" name="直接箭头连接符 6">
            <a:extLst>
              <a:ext uri="{FF2B5EF4-FFF2-40B4-BE49-F238E27FC236}">
                <a16:creationId xmlns:a16="http://schemas.microsoft.com/office/drawing/2014/main" id="{E3C5A863-FB14-6CB8-E375-15484FE021EF}"/>
              </a:ext>
            </a:extLst>
          </p:cNvPr>
          <p:cNvCxnSpPr>
            <a:cxnSpLocks/>
          </p:cNvCxnSpPr>
          <p:nvPr/>
        </p:nvCxnSpPr>
        <p:spPr>
          <a:xfrm flipV="1">
            <a:off x="4603790" y="1971675"/>
            <a:ext cx="0" cy="3985914"/>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文本框 12">
            <a:extLst>
              <a:ext uri="{FF2B5EF4-FFF2-40B4-BE49-F238E27FC236}">
                <a16:creationId xmlns:a16="http://schemas.microsoft.com/office/drawing/2014/main" id="{67278BEC-598A-63F6-8AC1-E52054B0FB9C}"/>
              </a:ext>
            </a:extLst>
          </p:cNvPr>
          <p:cNvSpPr txBox="1"/>
          <p:nvPr/>
        </p:nvSpPr>
        <p:spPr>
          <a:xfrm>
            <a:off x="4572098" y="5700841"/>
            <a:ext cx="1123380" cy="307777"/>
          </a:xfrm>
          <a:prstGeom prst="rect">
            <a:avLst/>
          </a:prstGeom>
          <a:noFill/>
        </p:spPr>
        <p:txBody>
          <a:bodyPr wrap="square" rtlCol="0">
            <a:spAutoFit/>
          </a:bodyPr>
          <a:lstStyle/>
          <a:p>
            <a:r>
              <a:rPr lang="en-US" altLang="zh-CN" sz="1400" b="1" dirty="0"/>
              <a:t>Vov2~0.7V</a:t>
            </a:r>
          </a:p>
        </p:txBody>
      </p:sp>
      <p:cxnSp>
        <p:nvCxnSpPr>
          <p:cNvPr id="16" name="直接箭头连接符 15">
            <a:extLst>
              <a:ext uri="{FF2B5EF4-FFF2-40B4-BE49-F238E27FC236}">
                <a16:creationId xmlns:a16="http://schemas.microsoft.com/office/drawing/2014/main" id="{D6076B9B-317E-47FC-ADF2-DCE3C37D19FC}"/>
              </a:ext>
            </a:extLst>
          </p:cNvPr>
          <p:cNvCxnSpPr>
            <a:cxnSpLocks/>
          </p:cNvCxnSpPr>
          <p:nvPr/>
        </p:nvCxnSpPr>
        <p:spPr>
          <a:xfrm>
            <a:off x="2539055" y="4914900"/>
            <a:ext cx="7905108" cy="0"/>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4701831D-3844-3560-DD9E-892268538787}"/>
              </a:ext>
            </a:extLst>
          </p:cNvPr>
          <p:cNvCxnSpPr>
            <a:cxnSpLocks/>
          </p:cNvCxnSpPr>
          <p:nvPr/>
        </p:nvCxnSpPr>
        <p:spPr>
          <a:xfrm flipV="1">
            <a:off x="2538418" y="1690903"/>
            <a:ext cx="7905745" cy="9310"/>
          </a:xfrm>
          <a:prstGeom prst="straightConnector1">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文本框 18">
            <a:extLst>
              <a:ext uri="{FF2B5EF4-FFF2-40B4-BE49-F238E27FC236}">
                <a16:creationId xmlns:a16="http://schemas.microsoft.com/office/drawing/2014/main" id="{A8DB1E73-5455-393F-4D4C-A06DE8262311}"/>
              </a:ext>
            </a:extLst>
          </p:cNvPr>
          <p:cNvSpPr txBox="1"/>
          <p:nvPr/>
        </p:nvSpPr>
        <p:spPr>
          <a:xfrm>
            <a:off x="5695478" y="1785406"/>
            <a:ext cx="1168969" cy="307777"/>
          </a:xfrm>
          <a:prstGeom prst="rect">
            <a:avLst/>
          </a:prstGeom>
          <a:noFill/>
        </p:spPr>
        <p:txBody>
          <a:bodyPr wrap="square" rtlCol="0">
            <a:spAutoFit/>
          </a:bodyPr>
          <a:lstStyle/>
          <a:p>
            <a:r>
              <a:rPr lang="en-US" altLang="zh-CN" sz="1400" b="1" dirty="0">
                <a:solidFill>
                  <a:schemeClr val="accent2"/>
                </a:solidFill>
              </a:rPr>
              <a:t>VGS~1.15V</a:t>
            </a:r>
          </a:p>
        </p:txBody>
      </p:sp>
      <p:sp>
        <p:nvSpPr>
          <p:cNvPr id="20" name="文本框 19">
            <a:extLst>
              <a:ext uri="{FF2B5EF4-FFF2-40B4-BE49-F238E27FC236}">
                <a16:creationId xmlns:a16="http://schemas.microsoft.com/office/drawing/2014/main" id="{4039F690-C5CA-B600-3B9D-013CDF4BFB73}"/>
              </a:ext>
            </a:extLst>
          </p:cNvPr>
          <p:cNvSpPr txBox="1"/>
          <p:nvPr/>
        </p:nvSpPr>
        <p:spPr>
          <a:xfrm>
            <a:off x="4795695" y="4914900"/>
            <a:ext cx="1168969" cy="307777"/>
          </a:xfrm>
          <a:prstGeom prst="rect">
            <a:avLst/>
          </a:prstGeom>
          <a:noFill/>
        </p:spPr>
        <p:txBody>
          <a:bodyPr wrap="square" rtlCol="0">
            <a:spAutoFit/>
          </a:bodyPr>
          <a:lstStyle/>
          <a:p>
            <a:r>
              <a:rPr lang="en-US" altLang="zh-CN" sz="1400" b="1" dirty="0">
                <a:solidFill>
                  <a:schemeClr val="accent1">
                    <a:lumMod val="75000"/>
                  </a:schemeClr>
                </a:solidFill>
              </a:rPr>
              <a:t>VGS~0.8V</a:t>
            </a:r>
          </a:p>
        </p:txBody>
      </p:sp>
      <p:sp>
        <p:nvSpPr>
          <p:cNvPr id="21" name="文本框 20">
            <a:extLst>
              <a:ext uri="{FF2B5EF4-FFF2-40B4-BE49-F238E27FC236}">
                <a16:creationId xmlns:a16="http://schemas.microsoft.com/office/drawing/2014/main" id="{7CF87CEE-E0DA-DB56-CBB0-346C67D02F18}"/>
              </a:ext>
            </a:extLst>
          </p:cNvPr>
          <p:cNvSpPr txBox="1"/>
          <p:nvPr/>
        </p:nvSpPr>
        <p:spPr>
          <a:xfrm>
            <a:off x="2461740" y="1374279"/>
            <a:ext cx="1168969" cy="307777"/>
          </a:xfrm>
          <a:prstGeom prst="rect">
            <a:avLst/>
          </a:prstGeom>
          <a:noFill/>
        </p:spPr>
        <p:txBody>
          <a:bodyPr wrap="square" rtlCol="0">
            <a:spAutoFit/>
          </a:bodyPr>
          <a:lstStyle/>
          <a:p>
            <a:r>
              <a:rPr lang="en-US" altLang="zh-CN" sz="1400" b="1" dirty="0">
                <a:solidFill>
                  <a:schemeClr val="accent2"/>
                </a:solidFill>
              </a:rPr>
              <a:t>800uA</a:t>
            </a:r>
          </a:p>
        </p:txBody>
      </p:sp>
      <p:sp>
        <p:nvSpPr>
          <p:cNvPr id="23" name="文本框 22">
            <a:extLst>
              <a:ext uri="{FF2B5EF4-FFF2-40B4-BE49-F238E27FC236}">
                <a16:creationId xmlns:a16="http://schemas.microsoft.com/office/drawing/2014/main" id="{17067FC7-7E9E-7543-80E8-8897FA573EFC}"/>
              </a:ext>
            </a:extLst>
          </p:cNvPr>
          <p:cNvSpPr txBox="1"/>
          <p:nvPr/>
        </p:nvSpPr>
        <p:spPr>
          <a:xfrm>
            <a:off x="2461739" y="4914900"/>
            <a:ext cx="1168969" cy="307777"/>
          </a:xfrm>
          <a:prstGeom prst="rect">
            <a:avLst/>
          </a:prstGeom>
          <a:noFill/>
        </p:spPr>
        <p:txBody>
          <a:bodyPr wrap="square" rtlCol="0">
            <a:spAutoFit/>
          </a:bodyPr>
          <a:lstStyle/>
          <a:p>
            <a:r>
              <a:rPr lang="en-US" altLang="zh-CN" sz="1400" b="1" dirty="0">
                <a:solidFill>
                  <a:schemeClr val="accent1">
                    <a:lumMod val="75000"/>
                  </a:schemeClr>
                </a:solidFill>
              </a:rPr>
              <a:t>200uA</a:t>
            </a:r>
          </a:p>
        </p:txBody>
      </p:sp>
    </p:spTree>
    <p:extLst>
      <p:ext uri="{BB962C8B-B14F-4D97-AF65-F5344CB8AC3E}">
        <p14:creationId xmlns:p14="http://schemas.microsoft.com/office/powerpoint/2010/main" val="3099926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图表, 折线图&#10;&#10;描述已自动生成">
            <a:extLst>
              <a:ext uri="{FF2B5EF4-FFF2-40B4-BE49-F238E27FC236}">
                <a16:creationId xmlns:a16="http://schemas.microsoft.com/office/drawing/2014/main" id="{4D8811AC-0DD5-1F10-E71B-DDD7A242B0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7079" y="3132461"/>
            <a:ext cx="5534925" cy="3049202"/>
          </a:xfrm>
        </p:spPr>
      </p:pic>
      <p:pic>
        <p:nvPicPr>
          <p:cNvPr id="7" name="图片 6" descr="图表&#10;&#10;描述已自动生成">
            <a:extLst>
              <a:ext uri="{FF2B5EF4-FFF2-40B4-BE49-F238E27FC236}">
                <a16:creationId xmlns:a16="http://schemas.microsoft.com/office/drawing/2014/main" id="{38481A88-9E71-6065-1FDC-6372F1B3A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079" y="219342"/>
            <a:ext cx="5534925" cy="2913119"/>
          </a:xfrm>
          <a:prstGeom prst="rect">
            <a:avLst/>
          </a:prstGeom>
        </p:spPr>
      </p:pic>
    </p:spTree>
    <p:extLst>
      <p:ext uri="{BB962C8B-B14F-4D97-AF65-F5344CB8AC3E}">
        <p14:creationId xmlns:p14="http://schemas.microsoft.com/office/powerpoint/2010/main" val="3000050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子零件&#10;&#10;中度可信度描述已自动生成">
            <a:extLst>
              <a:ext uri="{FF2B5EF4-FFF2-40B4-BE49-F238E27FC236}">
                <a16:creationId xmlns:a16="http://schemas.microsoft.com/office/drawing/2014/main" id="{BB6A37B3-D845-66AC-220A-F337E91D03C1}"/>
              </a:ext>
            </a:extLst>
          </p:cNvPr>
          <p:cNvPicPr>
            <a:picLocks noChangeAspect="1"/>
          </p:cNvPicPr>
          <p:nvPr/>
        </p:nvPicPr>
        <p:blipFill rotWithShape="1">
          <a:blip r:embed="rId3">
            <a:extLst>
              <a:ext uri="{28A0092B-C50C-407E-A947-70E740481C1C}">
                <a14:useLocalDpi xmlns:a14="http://schemas.microsoft.com/office/drawing/2010/main" val="0"/>
              </a:ext>
            </a:extLst>
          </a:blip>
          <a:srcRect l="7603" t="20926" r="-371" b="8889"/>
          <a:stretch/>
        </p:blipFill>
        <p:spPr>
          <a:xfrm rot="16200000">
            <a:off x="2871489" y="-406626"/>
            <a:ext cx="6120000" cy="8231453"/>
          </a:xfrm>
          <a:prstGeom prst="rect">
            <a:avLst/>
          </a:prstGeom>
        </p:spPr>
      </p:pic>
      <p:sp>
        <p:nvSpPr>
          <p:cNvPr id="6" name="矩形 5">
            <a:extLst>
              <a:ext uri="{FF2B5EF4-FFF2-40B4-BE49-F238E27FC236}">
                <a16:creationId xmlns:a16="http://schemas.microsoft.com/office/drawing/2014/main" id="{19958244-A0FD-DA73-BA84-62AEC9BEDC4F}"/>
              </a:ext>
            </a:extLst>
          </p:cNvPr>
          <p:cNvSpPr/>
          <p:nvPr/>
        </p:nvSpPr>
        <p:spPr>
          <a:xfrm>
            <a:off x="4559720" y="4813301"/>
            <a:ext cx="1312678" cy="6748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E983379B-9ADE-91D0-590E-9A41D61A5184}"/>
              </a:ext>
            </a:extLst>
          </p:cNvPr>
          <p:cNvSpPr txBox="1"/>
          <p:nvPr/>
        </p:nvSpPr>
        <p:spPr>
          <a:xfrm>
            <a:off x="5004389" y="5118785"/>
            <a:ext cx="983661" cy="369332"/>
          </a:xfrm>
          <a:prstGeom prst="rect">
            <a:avLst/>
          </a:prstGeom>
          <a:noFill/>
        </p:spPr>
        <p:txBody>
          <a:bodyPr wrap="square" rtlCol="0">
            <a:spAutoFit/>
          </a:bodyPr>
          <a:lstStyle/>
          <a:p>
            <a:r>
              <a:rPr lang="en-US" altLang="zh-CN" b="1" dirty="0">
                <a:solidFill>
                  <a:srgbClr val="FF0000"/>
                </a:solidFill>
              </a:rPr>
              <a:t>200uA</a:t>
            </a:r>
          </a:p>
        </p:txBody>
      </p:sp>
      <p:sp>
        <p:nvSpPr>
          <p:cNvPr id="8" name="矩形 7">
            <a:extLst>
              <a:ext uri="{FF2B5EF4-FFF2-40B4-BE49-F238E27FC236}">
                <a16:creationId xmlns:a16="http://schemas.microsoft.com/office/drawing/2014/main" id="{1424CF67-1FAD-AA51-8B3F-56D206AB6664}"/>
              </a:ext>
            </a:extLst>
          </p:cNvPr>
          <p:cNvSpPr/>
          <p:nvPr/>
        </p:nvSpPr>
        <p:spPr>
          <a:xfrm>
            <a:off x="2273720" y="2114550"/>
            <a:ext cx="1117180" cy="174624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71070EFD-03BC-FACD-8A87-A8170DCB4FEA}"/>
              </a:ext>
            </a:extLst>
          </p:cNvPr>
          <p:cNvSpPr txBox="1"/>
          <p:nvPr/>
        </p:nvSpPr>
        <p:spPr>
          <a:xfrm>
            <a:off x="2642189" y="2159685"/>
            <a:ext cx="748711" cy="369332"/>
          </a:xfrm>
          <a:prstGeom prst="rect">
            <a:avLst/>
          </a:prstGeom>
          <a:noFill/>
        </p:spPr>
        <p:txBody>
          <a:bodyPr wrap="square" rtlCol="0">
            <a:spAutoFit/>
          </a:bodyPr>
          <a:lstStyle/>
          <a:p>
            <a:r>
              <a:rPr lang="en-US" altLang="zh-CN" b="1" dirty="0">
                <a:solidFill>
                  <a:srgbClr val="FF0000"/>
                </a:solidFill>
              </a:rPr>
              <a:t>1:1</a:t>
            </a:r>
          </a:p>
        </p:txBody>
      </p:sp>
      <p:sp>
        <p:nvSpPr>
          <p:cNvPr id="10" name="文本框 9">
            <a:extLst>
              <a:ext uri="{FF2B5EF4-FFF2-40B4-BE49-F238E27FC236}">
                <a16:creationId xmlns:a16="http://schemas.microsoft.com/office/drawing/2014/main" id="{0867847D-E7C3-826E-456F-9E5406559CF0}"/>
              </a:ext>
            </a:extLst>
          </p:cNvPr>
          <p:cNvSpPr txBox="1"/>
          <p:nvPr/>
        </p:nvSpPr>
        <p:spPr>
          <a:xfrm>
            <a:off x="2572339" y="2470835"/>
            <a:ext cx="748711" cy="369332"/>
          </a:xfrm>
          <a:prstGeom prst="rect">
            <a:avLst/>
          </a:prstGeom>
          <a:noFill/>
        </p:spPr>
        <p:txBody>
          <a:bodyPr wrap="square" rtlCol="0">
            <a:spAutoFit/>
          </a:bodyPr>
          <a:lstStyle/>
          <a:p>
            <a:r>
              <a:rPr lang="en-US" altLang="zh-CN" b="1" dirty="0">
                <a:solidFill>
                  <a:srgbClr val="FF0000"/>
                </a:solidFill>
              </a:rPr>
              <a:t>1:2</a:t>
            </a:r>
          </a:p>
        </p:txBody>
      </p:sp>
      <p:sp>
        <p:nvSpPr>
          <p:cNvPr id="11" name="文本框 10">
            <a:extLst>
              <a:ext uri="{FF2B5EF4-FFF2-40B4-BE49-F238E27FC236}">
                <a16:creationId xmlns:a16="http://schemas.microsoft.com/office/drawing/2014/main" id="{0723C655-B01B-17D1-BDBD-ADF7686B34D1}"/>
              </a:ext>
            </a:extLst>
          </p:cNvPr>
          <p:cNvSpPr txBox="1"/>
          <p:nvPr/>
        </p:nvSpPr>
        <p:spPr>
          <a:xfrm>
            <a:off x="2566283" y="3151317"/>
            <a:ext cx="748711" cy="369332"/>
          </a:xfrm>
          <a:prstGeom prst="rect">
            <a:avLst/>
          </a:prstGeom>
          <a:noFill/>
        </p:spPr>
        <p:txBody>
          <a:bodyPr wrap="square" rtlCol="0">
            <a:spAutoFit/>
          </a:bodyPr>
          <a:lstStyle/>
          <a:p>
            <a:r>
              <a:rPr lang="en-US" altLang="zh-CN" b="1" dirty="0">
                <a:solidFill>
                  <a:srgbClr val="FF0000"/>
                </a:solidFill>
              </a:rPr>
              <a:t>1:3</a:t>
            </a:r>
          </a:p>
        </p:txBody>
      </p:sp>
      <p:sp>
        <p:nvSpPr>
          <p:cNvPr id="12" name="文本框 11">
            <a:extLst>
              <a:ext uri="{FF2B5EF4-FFF2-40B4-BE49-F238E27FC236}">
                <a16:creationId xmlns:a16="http://schemas.microsoft.com/office/drawing/2014/main" id="{3511639D-9881-B136-B755-8937C35FBD29}"/>
              </a:ext>
            </a:extLst>
          </p:cNvPr>
          <p:cNvSpPr txBox="1"/>
          <p:nvPr/>
        </p:nvSpPr>
        <p:spPr>
          <a:xfrm>
            <a:off x="2566282" y="3462376"/>
            <a:ext cx="748711" cy="369332"/>
          </a:xfrm>
          <a:prstGeom prst="rect">
            <a:avLst/>
          </a:prstGeom>
          <a:noFill/>
        </p:spPr>
        <p:txBody>
          <a:bodyPr wrap="square" rtlCol="0">
            <a:spAutoFit/>
          </a:bodyPr>
          <a:lstStyle/>
          <a:p>
            <a:r>
              <a:rPr lang="en-US" altLang="zh-CN" b="1" dirty="0">
                <a:solidFill>
                  <a:srgbClr val="FF0000"/>
                </a:solidFill>
              </a:rPr>
              <a:t>1:4</a:t>
            </a:r>
          </a:p>
        </p:txBody>
      </p:sp>
      <p:sp>
        <p:nvSpPr>
          <p:cNvPr id="13" name="文本框 12">
            <a:extLst>
              <a:ext uri="{FF2B5EF4-FFF2-40B4-BE49-F238E27FC236}">
                <a16:creationId xmlns:a16="http://schemas.microsoft.com/office/drawing/2014/main" id="{D0E94A13-3D29-E4CA-C13B-8113F20EDB14}"/>
              </a:ext>
            </a:extLst>
          </p:cNvPr>
          <p:cNvSpPr txBox="1"/>
          <p:nvPr/>
        </p:nvSpPr>
        <p:spPr>
          <a:xfrm>
            <a:off x="1797301" y="1479203"/>
            <a:ext cx="3487372" cy="369332"/>
          </a:xfrm>
          <a:prstGeom prst="rect">
            <a:avLst/>
          </a:prstGeom>
          <a:noFill/>
        </p:spPr>
        <p:txBody>
          <a:bodyPr wrap="square" rtlCol="0">
            <a:spAutoFit/>
          </a:bodyPr>
          <a:lstStyle/>
          <a:p>
            <a:r>
              <a:rPr lang="en-US" altLang="zh-CN" b="1" dirty="0">
                <a:solidFill>
                  <a:srgbClr val="FF0000"/>
                </a:solidFill>
              </a:rPr>
              <a:t>I put the same resistors here</a:t>
            </a:r>
          </a:p>
        </p:txBody>
      </p:sp>
    </p:spTree>
    <p:extLst>
      <p:ext uri="{BB962C8B-B14F-4D97-AF65-F5344CB8AC3E}">
        <p14:creationId xmlns:p14="http://schemas.microsoft.com/office/powerpoint/2010/main" val="288336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B83993F-A6A9-4A20-F858-4C55F23048D2}"/>
              </a:ext>
            </a:extLst>
          </p:cNvPr>
          <p:cNvPicPr>
            <a:picLocks noChangeAspect="1"/>
          </p:cNvPicPr>
          <p:nvPr/>
        </p:nvPicPr>
        <p:blipFill>
          <a:blip r:embed="rId3"/>
          <a:stretch>
            <a:fillRect/>
          </a:stretch>
        </p:blipFill>
        <p:spPr>
          <a:xfrm>
            <a:off x="1163052" y="529834"/>
            <a:ext cx="9865895" cy="5798332"/>
          </a:xfrm>
          <a:prstGeom prst="rect">
            <a:avLst/>
          </a:prstGeom>
        </p:spPr>
      </p:pic>
      <p:sp>
        <p:nvSpPr>
          <p:cNvPr id="4" name="矩形 3">
            <a:extLst>
              <a:ext uri="{FF2B5EF4-FFF2-40B4-BE49-F238E27FC236}">
                <a16:creationId xmlns:a16="http://schemas.microsoft.com/office/drawing/2014/main" id="{7E9AE22F-A844-15B7-5EF7-42F75D1A8C0B}"/>
              </a:ext>
            </a:extLst>
          </p:cNvPr>
          <p:cNvSpPr/>
          <p:nvPr/>
        </p:nvSpPr>
        <p:spPr>
          <a:xfrm>
            <a:off x="1932112" y="1271743"/>
            <a:ext cx="1696613" cy="14907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AFF95E5-EC54-FBC3-9FF8-68924182E079}"/>
              </a:ext>
            </a:extLst>
          </p:cNvPr>
          <p:cNvSpPr txBox="1"/>
          <p:nvPr/>
        </p:nvSpPr>
        <p:spPr>
          <a:xfrm>
            <a:off x="1126283" y="2894841"/>
            <a:ext cx="1611657" cy="369332"/>
          </a:xfrm>
          <a:prstGeom prst="rect">
            <a:avLst/>
          </a:prstGeom>
          <a:noFill/>
        </p:spPr>
        <p:txBody>
          <a:bodyPr wrap="square" rtlCol="0">
            <a:spAutoFit/>
          </a:bodyPr>
          <a:lstStyle/>
          <a:p>
            <a:r>
              <a:rPr lang="en-US" altLang="zh-CN" b="1" dirty="0">
                <a:solidFill>
                  <a:srgbClr val="FF0000"/>
                </a:solidFill>
              </a:rPr>
              <a:t>Fixed IBIAS </a:t>
            </a:r>
          </a:p>
        </p:txBody>
      </p:sp>
      <p:sp>
        <p:nvSpPr>
          <p:cNvPr id="2" name="文本框 1">
            <a:extLst>
              <a:ext uri="{FF2B5EF4-FFF2-40B4-BE49-F238E27FC236}">
                <a16:creationId xmlns:a16="http://schemas.microsoft.com/office/drawing/2014/main" id="{7B9D8841-4725-3216-EF91-E3759148ECEB}"/>
              </a:ext>
            </a:extLst>
          </p:cNvPr>
          <p:cNvSpPr txBox="1"/>
          <p:nvPr/>
        </p:nvSpPr>
        <p:spPr>
          <a:xfrm>
            <a:off x="4751863" y="3570569"/>
            <a:ext cx="759619" cy="369332"/>
          </a:xfrm>
          <a:prstGeom prst="rect">
            <a:avLst/>
          </a:prstGeom>
          <a:noFill/>
        </p:spPr>
        <p:txBody>
          <a:bodyPr wrap="square">
            <a:spAutoFit/>
          </a:bodyPr>
          <a:lstStyle/>
          <a:p>
            <a:r>
              <a:rPr lang="en-US" altLang="zh-CN" b="1" dirty="0">
                <a:solidFill>
                  <a:srgbClr val="FF0000"/>
                </a:solidFill>
              </a:rPr>
              <a:t>IBIAS </a:t>
            </a:r>
            <a:endParaRPr lang="zh-CN" altLang="en-US" dirty="0"/>
          </a:p>
        </p:txBody>
      </p:sp>
      <p:cxnSp>
        <p:nvCxnSpPr>
          <p:cNvPr id="6" name="直接箭头连接符 5">
            <a:extLst>
              <a:ext uri="{FF2B5EF4-FFF2-40B4-BE49-F238E27FC236}">
                <a16:creationId xmlns:a16="http://schemas.microsoft.com/office/drawing/2014/main" id="{0491BD35-04A7-8DBE-BC7F-30949E644319}"/>
              </a:ext>
            </a:extLst>
          </p:cNvPr>
          <p:cNvCxnSpPr>
            <a:cxnSpLocks/>
          </p:cNvCxnSpPr>
          <p:nvPr/>
        </p:nvCxnSpPr>
        <p:spPr>
          <a:xfrm>
            <a:off x="5600024" y="3613001"/>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 name="文本框 6">
            <a:extLst>
              <a:ext uri="{FF2B5EF4-FFF2-40B4-BE49-F238E27FC236}">
                <a16:creationId xmlns:a16="http://schemas.microsoft.com/office/drawing/2014/main" id="{75D2BE69-8085-9BD8-1A64-99BA1B0B7574}"/>
              </a:ext>
            </a:extLst>
          </p:cNvPr>
          <p:cNvSpPr txBox="1"/>
          <p:nvPr/>
        </p:nvSpPr>
        <p:spPr>
          <a:xfrm>
            <a:off x="6411930" y="3570569"/>
            <a:ext cx="1082080" cy="369332"/>
          </a:xfrm>
          <a:prstGeom prst="rect">
            <a:avLst/>
          </a:prstGeom>
          <a:noFill/>
        </p:spPr>
        <p:txBody>
          <a:bodyPr wrap="square">
            <a:spAutoFit/>
          </a:bodyPr>
          <a:lstStyle/>
          <a:p>
            <a:r>
              <a:rPr lang="en-US" altLang="zh-CN" b="1" dirty="0">
                <a:solidFill>
                  <a:srgbClr val="FF0000"/>
                </a:solidFill>
              </a:rPr>
              <a:t>2X IBIAS </a:t>
            </a:r>
            <a:endParaRPr lang="zh-CN" altLang="en-US" dirty="0"/>
          </a:p>
        </p:txBody>
      </p:sp>
      <p:cxnSp>
        <p:nvCxnSpPr>
          <p:cNvPr id="8" name="直接箭头连接符 7">
            <a:extLst>
              <a:ext uri="{FF2B5EF4-FFF2-40B4-BE49-F238E27FC236}">
                <a16:creationId xmlns:a16="http://schemas.microsoft.com/office/drawing/2014/main" id="{C5270806-632B-E5C0-5F2E-C95C0F5C047B}"/>
              </a:ext>
            </a:extLst>
          </p:cNvPr>
          <p:cNvCxnSpPr>
            <a:cxnSpLocks/>
          </p:cNvCxnSpPr>
          <p:nvPr/>
        </p:nvCxnSpPr>
        <p:spPr>
          <a:xfrm>
            <a:off x="7453207" y="3613001"/>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文本框 8">
            <a:extLst>
              <a:ext uri="{FF2B5EF4-FFF2-40B4-BE49-F238E27FC236}">
                <a16:creationId xmlns:a16="http://schemas.microsoft.com/office/drawing/2014/main" id="{C7EB50DB-28AB-DF18-D423-029147B4C1D5}"/>
              </a:ext>
            </a:extLst>
          </p:cNvPr>
          <p:cNvSpPr txBox="1"/>
          <p:nvPr/>
        </p:nvSpPr>
        <p:spPr>
          <a:xfrm>
            <a:off x="7934403" y="3570570"/>
            <a:ext cx="1082080" cy="369332"/>
          </a:xfrm>
          <a:prstGeom prst="rect">
            <a:avLst/>
          </a:prstGeom>
          <a:noFill/>
        </p:spPr>
        <p:txBody>
          <a:bodyPr wrap="square">
            <a:spAutoFit/>
          </a:bodyPr>
          <a:lstStyle/>
          <a:p>
            <a:r>
              <a:rPr lang="en-US" altLang="zh-CN" b="1" dirty="0">
                <a:solidFill>
                  <a:srgbClr val="FF0000"/>
                </a:solidFill>
              </a:rPr>
              <a:t>4X IBIAS </a:t>
            </a:r>
            <a:endParaRPr lang="zh-CN" altLang="en-US" dirty="0"/>
          </a:p>
        </p:txBody>
      </p:sp>
      <p:cxnSp>
        <p:nvCxnSpPr>
          <p:cNvPr id="10" name="直接箭头连接符 9">
            <a:extLst>
              <a:ext uri="{FF2B5EF4-FFF2-40B4-BE49-F238E27FC236}">
                <a16:creationId xmlns:a16="http://schemas.microsoft.com/office/drawing/2014/main" id="{48F09874-76FF-4D6D-2E9A-A5669F619DB1}"/>
              </a:ext>
            </a:extLst>
          </p:cNvPr>
          <p:cNvCxnSpPr>
            <a:cxnSpLocks/>
          </p:cNvCxnSpPr>
          <p:nvPr/>
        </p:nvCxnSpPr>
        <p:spPr>
          <a:xfrm>
            <a:off x="9002196" y="3613001"/>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a:extLst>
              <a:ext uri="{FF2B5EF4-FFF2-40B4-BE49-F238E27FC236}">
                <a16:creationId xmlns:a16="http://schemas.microsoft.com/office/drawing/2014/main" id="{7B025651-F4A7-33CD-48B2-64DC6C27597A}"/>
              </a:ext>
            </a:extLst>
          </p:cNvPr>
          <p:cNvCxnSpPr>
            <a:cxnSpLocks/>
          </p:cNvCxnSpPr>
          <p:nvPr/>
        </p:nvCxnSpPr>
        <p:spPr>
          <a:xfrm>
            <a:off x="10532705" y="3613001"/>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文本框 11">
            <a:extLst>
              <a:ext uri="{FF2B5EF4-FFF2-40B4-BE49-F238E27FC236}">
                <a16:creationId xmlns:a16="http://schemas.microsoft.com/office/drawing/2014/main" id="{4F97B4F1-7D20-3B13-A1B3-7A5C2F8D9519}"/>
              </a:ext>
            </a:extLst>
          </p:cNvPr>
          <p:cNvSpPr txBox="1"/>
          <p:nvPr/>
        </p:nvSpPr>
        <p:spPr>
          <a:xfrm>
            <a:off x="9456876" y="3570570"/>
            <a:ext cx="1082080" cy="369332"/>
          </a:xfrm>
          <a:prstGeom prst="rect">
            <a:avLst/>
          </a:prstGeom>
          <a:noFill/>
        </p:spPr>
        <p:txBody>
          <a:bodyPr wrap="square">
            <a:spAutoFit/>
          </a:bodyPr>
          <a:lstStyle/>
          <a:p>
            <a:r>
              <a:rPr lang="en-US" altLang="zh-CN" b="1" dirty="0">
                <a:solidFill>
                  <a:srgbClr val="FF0000"/>
                </a:solidFill>
              </a:rPr>
              <a:t>8X IBIAS </a:t>
            </a:r>
            <a:endParaRPr lang="zh-CN" altLang="en-US" dirty="0"/>
          </a:p>
        </p:txBody>
      </p:sp>
      <p:sp>
        <p:nvSpPr>
          <p:cNvPr id="13" name="文本框 12">
            <a:extLst>
              <a:ext uri="{FF2B5EF4-FFF2-40B4-BE49-F238E27FC236}">
                <a16:creationId xmlns:a16="http://schemas.microsoft.com/office/drawing/2014/main" id="{F2B508D2-3C8B-83FB-CA57-65DC61E4EC56}"/>
              </a:ext>
            </a:extLst>
          </p:cNvPr>
          <p:cNvSpPr txBox="1"/>
          <p:nvPr/>
        </p:nvSpPr>
        <p:spPr>
          <a:xfrm>
            <a:off x="5223965" y="500441"/>
            <a:ext cx="4840786" cy="369332"/>
          </a:xfrm>
          <a:prstGeom prst="rect">
            <a:avLst/>
          </a:prstGeom>
          <a:noFill/>
        </p:spPr>
        <p:txBody>
          <a:bodyPr wrap="square" rtlCol="0">
            <a:spAutoFit/>
          </a:bodyPr>
          <a:lstStyle/>
          <a:p>
            <a:r>
              <a:rPr lang="en-US" altLang="zh-CN" b="1" dirty="0">
                <a:solidFill>
                  <a:srgbClr val="FF0000"/>
                </a:solidFill>
              </a:rPr>
              <a:t>2+/2- Channel2: Current Measurement</a:t>
            </a:r>
          </a:p>
        </p:txBody>
      </p:sp>
    </p:spTree>
    <p:extLst>
      <p:ext uri="{BB962C8B-B14F-4D97-AF65-F5344CB8AC3E}">
        <p14:creationId xmlns:p14="http://schemas.microsoft.com/office/powerpoint/2010/main" val="894014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828FAEF-5BC7-7115-DF98-D898F027C8D8}"/>
              </a:ext>
            </a:extLst>
          </p:cNvPr>
          <p:cNvPicPr>
            <a:picLocks noChangeAspect="1"/>
          </p:cNvPicPr>
          <p:nvPr/>
        </p:nvPicPr>
        <p:blipFill>
          <a:blip r:embed="rId3"/>
          <a:stretch>
            <a:fillRect/>
          </a:stretch>
        </p:blipFill>
        <p:spPr>
          <a:xfrm>
            <a:off x="1174914" y="466020"/>
            <a:ext cx="10194126" cy="6209100"/>
          </a:xfrm>
          <a:prstGeom prst="rect">
            <a:avLst/>
          </a:prstGeom>
        </p:spPr>
      </p:pic>
      <p:sp>
        <p:nvSpPr>
          <p:cNvPr id="7" name="文本框 6">
            <a:extLst>
              <a:ext uri="{FF2B5EF4-FFF2-40B4-BE49-F238E27FC236}">
                <a16:creationId xmlns:a16="http://schemas.microsoft.com/office/drawing/2014/main" id="{BD3F555B-C272-4C46-3DF4-32DA7F42896B}"/>
              </a:ext>
            </a:extLst>
          </p:cNvPr>
          <p:cNvSpPr txBox="1"/>
          <p:nvPr/>
        </p:nvSpPr>
        <p:spPr>
          <a:xfrm>
            <a:off x="1126283" y="2894841"/>
            <a:ext cx="1611657" cy="369332"/>
          </a:xfrm>
          <a:prstGeom prst="rect">
            <a:avLst/>
          </a:prstGeom>
          <a:noFill/>
        </p:spPr>
        <p:txBody>
          <a:bodyPr wrap="square" rtlCol="0">
            <a:spAutoFit/>
          </a:bodyPr>
          <a:lstStyle/>
          <a:p>
            <a:r>
              <a:rPr lang="en-US" altLang="zh-CN" b="1" dirty="0">
                <a:solidFill>
                  <a:srgbClr val="FF0000"/>
                </a:solidFill>
              </a:rPr>
              <a:t>Fixed IBIAS </a:t>
            </a:r>
          </a:p>
        </p:txBody>
      </p:sp>
      <p:cxnSp>
        <p:nvCxnSpPr>
          <p:cNvPr id="8" name="直接箭头连接符 7">
            <a:extLst>
              <a:ext uri="{FF2B5EF4-FFF2-40B4-BE49-F238E27FC236}">
                <a16:creationId xmlns:a16="http://schemas.microsoft.com/office/drawing/2014/main" id="{232E61DE-5453-5DAF-E3F3-AD1E09D2F708}"/>
              </a:ext>
            </a:extLst>
          </p:cNvPr>
          <p:cNvCxnSpPr>
            <a:cxnSpLocks/>
          </p:cNvCxnSpPr>
          <p:nvPr/>
        </p:nvCxnSpPr>
        <p:spPr>
          <a:xfrm>
            <a:off x="2629337" y="2441386"/>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文本框 9">
            <a:extLst>
              <a:ext uri="{FF2B5EF4-FFF2-40B4-BE49-F238E27FC236}">
                <a16:creationId xmlns:a16="http://schemas.microsoft.com/office/drawing/2014/main" id="{ABEB43E3-D167-EBF9-E835-67B07B0EF9F6}"/>
              </a:ext>
            </a:extLst>
          </p:cNvPr>
          <p:cNvSpPr txBox="1"/>
          <p:nvPr/>
        </p:nvSpPr>
        <p:spPr>
          <a:xfrm>
            <a:off x="4798219" y="2852779"/>
            <a:ext cx="759619" cy="369332"/>
          </a:xfrm>
          <a:prstGeom prst="rect">
            <a:avLst/>
          </a:prstGeom>
          <a:noFill/>
        </p:spPr>
        <p:txBody>
          <a:bodyPr wrap="square">
            <a:spAutoFit/>
          </a:bodyPr>
          <a:lstStyle/>
          <a:p>
            <a:r>
              <a:rPr lang="en-US" altLang="zh-CN" b="1" dirty="0">
                <a:solidFill>
                  <a:srgbClr val="FF0000"/>
                </a:solidFill>
              </a:rPr>
              <a:t>IBIAS </a:t>
            </a:r>
            <a:endParaRPr lang="zh-CN" altLang="en-US" dirty="0"/>
          </a:p>
        </p:txBody>
      </p:sp>
      <p:cxnSp>
        <p:nvCxnSpPr>
          <p:cNvPr id="11" name="直接箭头连接符 10">
            <a:extLst>
              <a:ext uri="{FF2B5EF4-FFF2-40B4-BE49-F238E27FC236}">
                <a16:creationId xmlns:a16="http://schemas.microsoft.com/office/drawing/2014/main" id="{2EC1F878-3AC6-3DDD-BDFC-1CB3BC2976CD}"/>
              </a:ext>
            </a:extLst>
          </p:cNvPr>
          <p:cNvCxnSpPr>
            <a:cxnSpLocks/>
          </p:cNvCxnSpPr>
          <p:nvPr/>
        </p:nvCxnSpPr>
        <p:spPr>
          <a:xfrm>
            <a:off x="5646380" y="2580049"/>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文本框 11">
            <a:extLst>
              <a:ext uri="{FF2B5EF4-FFF2-40B4-BE49-F238E27FC236}">
                <a16:creationId xmlns:a16="http://schemas.microsoft.com/office/drawing/2014/main" id="{70784FA1-741C-C625-4438-EDF05658AC36}"/>
              </a:ext>
            </a:extLst>
          </p:cNvPr>
          <p:cNvSpPr txBox="1"/>
          <p:nvPr/>
        </p:nvSpPr>
        <p:spPr>
          <a:xfrm>
            <a:off x="6271977" y="3570570"/>
            <a:ext cx="1082080" cy="369332"/>
          </a:xfrm>
          <a:prstGeom prst="rect">
            <a:avLst/>
          </a:prstGeom>
          <a:noFill/>
        </p:spPr>
        <p:txBody>
          <a:bodyPr wrap="square">
            <a:spAutoFit/>
          </a:bodyPr>
          <a:lstStyle/>
          <a:p>
            <a:r>
              <a:rPr lang="en-US" altLang="zh-CN" b="1" dirty="0">
                <a:solidFill>
                  <a:srgbClr val="FF0000"/>
                </a:solidFill>
              </a:rPr>
              <a:t>2X IBIAS </a:t>
            </a:r>
            <a:endParaRPr lang="zh-CN" altLang="en-US" dirty="0"/>
          </a:p>
        </p:txBody>
      </p:sp>
      <p:cxnSp>
        <p:nvCxnSpPr>
          <p:cNvPr id="13" name="直接箭头连接符 12">
            <a:extLst>
              <a:ext uri="{FF2B5EF4-FFF2-40B4-BE49-F238E27FC236}">
                <a16:creationId xmlns:a16="http://schemas.microsoft.com/office/drawing/2014/main" id="{A526AD42-6004-817C-597A-DEF3A55A970F}"/>
              </a:ext>
            </a:extLst>
          </p:cNvPr>
          <p:cNvCxnSpPr>
            <a:cxnSpLocks/>
          </p:cNvCxnSpPr>
          <p:nvPr/>
        </p:nvCxnSpPr>
        <p:spPr>
          <a:xfrm>
            <a:off x="7313254" y="3613002"/>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文本框 13">
            <a:extLst>
              <a:ext uri="{FF2B5EF4-FFF2-40B4-BE49-F238E27FC236}">
                <a16:creationId xmlns:a16="http://schemas.microsoft.com/office/drawing/2014/main" id="{9F2DC2D1-507F-A0A8-E1DD-53140F758ECF}"/>
              </a:ext>
            </a:extLst>
          </p:cNvPr>
          <p:cNvSpPr txBox="1"/>
          <p:nvPr/>
        </p:nvSpPr>
        <p:spPr>
          <a:xfrm>
            <a:off x="7848043" y="3570570"/>
            <a:ext cx="1082080" cy="369332"/>
          </a:xfrm>
          <a:prstGeom prst="rect">
            <a:avLst/>
          </a:prstGeom>
          <a:noFill/>
        </p:spPr>
        <p:txBody>
          <a:bodyPr wrap="square">
            <a:spAutoFit/>
          </a:bodyPr>
          <a:lstStyle/>
          <a:p>
            <a:r>
              <a:rPr lang="en-US" altLang="zh-CN" b="1" dirty="0">
                <a:solidFill>
                  <a:srgbClr val="FF0000"/>
                </a:solidFill>
              </a:rPr>
              <a:t>4X IBIAS </a:t>
            </a:r>
            <a:endParaRPr lang="zh-CN" altLang="en-US" dirty="0"/>
          </a:p>
        </p:txBody>
      </p:sp>
      <p:cxnSp>
        <p:nvCxnSpPr>
          <p:cNvPr id="15" name="直接箭头连接符 14">
            <a:extLst>
              <a:ext uri="{FF2B5EF4-FFF2-40B4-BE49-F238E27FC236}">
                <a16:creationId xmlns:a16="http://schemas.microsoft.com/office/drawing/2014/main" id="{34CD92F5-1B93-BC14-099D-4726FD7E314B}"/>
              </a:ext>
            </a:extLst>
          </p:cNvPr>
          <p:cNvCxnSpPr>
            <a:cxnSpLocks/>
          </p:cNvCxnSpPr>
          <p:nvPr/>
        </p:nvCxnSpPr>
        <p:spPr>
          <a:xfrm>
            <a:off x="8915836" y="3613001"/>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78887CB4-3E41-A060-2828-B2D8A5696FEB}"/>
              </a:ext>
            </a:extLst>
          </p:cNvPr>
          <p:cNvCxnSpPr>
            <a:cxnSpLocks/>
          </p:cNvCxnSpPr>
          <p:nvPr/>
        </p:nvCxnSpPr>
        <p:spPr>
          <a:xfrm>
            <a:off x="10532705" y="3613001"/>
            <a:ext cx="0" cy="822787"/>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文本框 16">
            <a:extLst>
              <a:ext uri="{FF2B5EF4-FFF2-40B4-BE49-F238E27FC236}">
                <a16:creationId xmlns:a16="http://schemas.microsoft.com/office/drawing/2014/main" id="{FB3659BB-000F-90F0-E6F6-F7027D255F99}"/>
              </a:ext>
            </a:extLst>
          </p:cNvPr>
          <p:cNvSpPr txBox="1"/>
          <p:nvPr/>
        </p:nvSpPr>
        <p:spPr>
          <a:xfrm>
            <a:off x="9456876" y="3570570"/>
            <a:ext cx="1082080" cy="369332"/>
          </a:xfrm>
          <a:prstGeom prst="rect">
            <a:avLst/>
          </a:prstGeom>
          <a:noFill/>
        </p:spPr>
        <p:txBody>
          <a:bodyPr wrap="square">
            <a:spAutoFit/>
          </a:bodyPr>
          <a:lstStyle/>
          <a:p>
            <a:r>
              <a:rPr lang="en-US" altLang="zh-CN" b="1" dirty="0">
                <a:solidFill>
                  <a:srgbClr val="FF0000"/>
                </a:solidFill>
              </a:rPr>
              <a:t>8X IBIAS </a:t>
            </a:r>
            <a:endParaRPr lang="zh-CN" altLang="en-US" dirty="0"/>
          </a:p>
        </p:txBody>
      </p:sp>
      <p:sp>
        <p:nvSpPr>
          <p:cNvPr id="18" name="文本框 17">
            <a:extLst>
              <a:ext uri="{FF2B5EF4-FFF2-40B4-BE49-F238E27FC236}">
                <a16:creationId xmlns:a16="http://schemas.microsoft.com/office/drawing/2014/main" id="{17C4AFF6-A136-354B-F0DD-95B4DC010640}"/>
              </a:ext>
            </a:extLst>
          </p:cNvPr>
          <p:cNvSpPr txBox="1"/>
          <p:nvPr/>
        </p:nvSpPr>
        <p:spPr>
          <a:xfrm>
            <a:off x="2480764" y="5831657"/>
            <a:ext cx="8777785" cy="369332"/>
          </a:xfrm>
          <a:prstGeom prst="rect">
            <a:avLst/>
          </a:prstGeom>
          <a:noFill/>
        </p:spPr>
        <p:txBody>
          <a:bodyPr wrap="square" rtlCol="0">
            <a:spAutoFit/>
          </a:bodyPr>
          <a:lstStyle/>
          <a:p>
            <a:r>
              <a:rPr lang="en-US" altLang="zh-CN" b="1" dirty="0">
                <a:solidFill>
                  <a:srgbClr val="FF0000"/>
                </a:solidFill>
              </a:rPr>
              <a:t>1+/1- Channel1: Resistance Measurement; 2+/2- Channel2: Current Measurement</a:t>
            </a:r>
          </a:p>
        </p:txBody>
      </p:sp>
    </p:spTree>
    <p:extLst>
      <p:ext uri="{BB962C8B-B14F-4D97-AF65-F5344CB8AC3E}">
        <p14:creationId xmlns:p14="http://schemas.microsoft.com/office/powerpoint/2010/main" val="2255608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0D116F4-6A50-4422-20D6-649F2C0D38D1}"/>
              </a:ext>
            </a:extLst>
          </p:cNvPr>
          <p:cNvPicPr>
            <a:picLocks noChangeAspect="1"/>
          </p:cNvPicPr>
          <p:nvPr/>
        </p:nvPicPr>
        <p:blipFill>
          <a:blip r:embed="rId3"/>
          <a:stretch>
            <a:fillRect/>
          </a:stretch>
        </p:blipFill>
        <p:spPr>
          <a:xfrm>
            <a:off x="752493" y="1767840"/>
            <a:ext cx="5400000" cy="3213497"/>
          </a:xfrm>
          <a:prstGeom prst="rect">
            <a:avLst/>
          </a:prstGeom>
        </p:spPr>
      </p:pic>
      <p:pic>
        <p:nvPicPr>
          <p:cNvPr id="7" name="图片 6">
            <a:extLst>
              <a:ext uri="{FF2B5EF4-FFF2-40B4-BE49-F238E27FC236}">
                <a16:creationId xmlns:a16="http://schemas.microsoft.com/office/drawing/2014/main" id="{D73DCAC4-160E-F3FB-2CD0-5096C0F01807}"/>
              </a:ext>
            </a:extLst>
          </p:cNvPr>
          <p:cNvPicPr>
            <a:picLocks noChangeAspect="1"/>
          </p:cNvPicPr>
          <p:nvPr/>
        </p:nvPicPr>
        <p:blipFill>
          <a:blip r:embed="rId4"/>
          <a:stretch>
            <a:fillRect/>
          </a:stretch>
        </p:blipFill>
        <p:spPr>
          <a:xfrm>
            <a:off x="6152493" y="1762363"/>
            <a:ext cx="5400000" cy="3242975"/>
          </a:xfrm>
          <a:prstGeom prst="rect">
            <a:avLst/>
          </a:prstGeom>
        </p:spPr>
      </p:pic>
      <p:sp>
        <p:nvSpPr>
          <p:cNvPr id="8" name="矩形 7">
            <a:extLst>
              <a:ext uri="{FF2B5EF4-FFF2-40B4-BE49-F238E27FC236}">
                <a16:creationId xmlns:a16="http://schemas.microsoft.com/office/drawing/2014/main" id="{0A928B47-687D-FFD9-73F8-9755A056D043}"/>
              </a:ext>
            </a:extLst>
          </p:cNvPr>
          <p:cNvSpPr/>
          <p:nvPr/>
        </p:nvSpPr>
        <p:spPr>
          <a:xfrm>
            <a:off x="9401431" y="2428437"/>
            <a:ext cx="450849" cy="946151"/>
          </a:xfrm>
          <a:prstGeom prst="rect">
            <a:avLst/>
          </a:prstGeom>
          <a:noFill/>
          <a:ln w="1905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772A4EEC-1AC6-ABF5-4E2B-5EDADA8D041A}"/>
              </a:ext>
            </a:extLst>
          </p:cNvPr>
          <p:cNvSpPr/>
          <p:nvPr/>
        </p:nvSpPr>
        <p:spPr>
          <a:xfrm>
            <a:off x="10239376" y="2438399"/>
            <a:ext cx="450849" cy="946151"/>
          </a:xfrm>
          <a:prstGeom prst="rect">
            <a:avLst/>
          </a:prstGeom>
          <a:noFill/>
          <a:ln w="1905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9592056-BADE-BE39-66F3-84AE5D215968}"/>
              </a:ext>
            </a:extLst>
          </p:cNvPr>
          <p:cNvSpPr/>
          <p:nvPr/>
        </p:nvSpPr>
        <p:spPr>
          <a:xfrm>
            <a:off x="11071226" y="2438399"/>
            <a:ext cx="450849" cy="946151"/>
          </a:xfrm>
          <a:prstGeom prst="rect">
            <a:avLst/>
          </a:prstGeom>
          <a:noFill/>
          <a:ln w="19050">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A59CD33-4C2B-E382-3E75-CC2F4EDB0A07}"/>
              </a:ext>
            </a:extLst>
          </p:cNvPr>
          <p:cNvSpPr txBox="1"/>
          <p:nvPr/>
        </p:nvSpPr>
        <p:spPr>
          <a:xfrm>
            <a:off x="9278578" y="2150545"/>
            <a:ext cx="408347" cy="307777"/>
          </a:xfrm>
          <a:prstGeom prst="rect">
            <a:avLst/>
          </a:prstGeom>
          <a:noFill/>
        </p:spPr>
        <p:txBody>
          <a:bodyPr wrap="square" rtlCol="0">
            <a:spAutoFit/>
          </a:bodyPr>
          <a:lstStyle/>
          <a:p>
            <a:r>
              <a:rPr lang="en-US" altLang="zh-CN" sz="1400" b="1" dirty="0">
                <a:solidFill>
                  <a:schemeClr val="accent1"/>
                </a:solidFill>
              </a:rPr>
              <a:t>R3</a:t>
            </a:r>
          </a:p>
        </p:txBody>
      </p:sp>
      <p:sp>
        <p:nvSpPr>
          <p:cNvPr id="12" name="文本框 11">
            <a:extLst>
              <a:ext uri="{FF2B5EF4-FFF2-40B4-BE49-F238E27FC236}">
                <a16:creationId xmlns:a16="http://schemas.microsoft.com/office/drawing/2014/main" id="{6CDAE6E3-920F-64B0-0178-55D9268E27F2}"/>
              </a:ext>
            </a:extLst>
          </p:cNvPr>
          <p:cNvSpPr txBox="1"/>
          <p:nvPr/>
        </p:nvSpPr>
        <p:spPr>
          <a:xfrm>
            <a:off x="10128684" y="2150544"/>
            <a:ext cx="408347" cy="307777"/>
          </a:xfrm>
          <a:prstGeom prst="rect">
            <a:avLst/>
          </a:prstGeom>
          <a:noFill/>
        </p:spPr>
        <p:txBody>
          <a:bodyPr wrap="square" rtlCol="0">
            <a:spAutoFit/>
          </a:bodyPr>
          <a:lstStyle/>
          <a:p>
            <a:r>
              <a:rPr lang="en-US" altLang="zh-CN" sz="1400" b="1" dirty="0">
                <a:solidFill>
                  <a:schemeClr val="accent1"/>
                </a:solidFill>
              </a:rPr>
              <a:t>R4</a:t>
            </a:r>
          </a:p>
        </p:txBody>
      </p:sp>
      <p:sp>
        <p:nvSpPr>
          <p:cNvPr id="13" name="文本框 12">
            <a:extLst>
              <a:ext uri="{FF2B5EF4-FFF2-40B4-BE49-F238E27FC236}">
                <a16:creationId xmlns:a16="http://schemas.microsoft.com/office/drawing/2014/main" id="{7C88EF07-8D6D-2D66-2E90-BE8E74A4C90E}"/>
              </a:ext>
            </a:extLst>
          </p:cNvPr>
          <p:cNvSpPr txBox="1"/>
          <p:nvPr/>
        </p:nvSpPr>
        <p:spPr>
          <a:xfrm>
            <a:off x="10978790" y="2150544"/>
            <a:ext cx="408347" cy="307777"/>
          </a:xfrm>
          <a:prstGeom prst="rect">
            <a:avLst/>
          </a:prstGeom>
          <a:noFill/>
        </p:spPr>
        <p:txBody>
          <a:bodyPr wrap="square" rtlCol="0">
            <a:spAutoFit/>
          </a:bodyPr>
          <a:lstStyle/>
          <a:p>
            <a:r>
              <a:rPr lang="en-US" altLang="zh-CN" sz="1400" b="1" dirty="0">
                <a:solidFill>
                  <a:schemeClr val="accent1"/>
                </a:solidFill>
              </a:rPr>
              <a:t>R5</a:t>
            </a:r>
          </a:p>
        </p:txBody>
      </p:sp>
    </p:spTree>
    <p:extLst>
      <p:ext uri="{BB962C8B-B14F-4D97-AF65-F5344CB8AC3E}">
        <p14:creationId xmlns:p14="http://schemas.microsoft.com/office/powerpoint/2010/main" val="302969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0A1D7B-0FC9-AE06-3C27-DFB0888FD7C2}"/>
              </a:ext>
            </a:extLst>
          </p:cNvPr>
          <p:cNvPicPr>
            <a:picLocks noChangeAspect="1"/>
          </p:cNvPicPr>
          <p:nvPr/>
        </p:nvPicPr>
        <p:blipFill>
          <a:blip r:embed="rId3">
            <a:alphaModFix/>
          </a:blip>
          <a:srcRect l="17625" t="18045" r="1802" b="9479"/>
          <a:stretch/>
        </p:blipFill>
        <p:spPr>
          <a:xfrm>
            <a:off x="622301" y="794289"/>
            <a:ext cx="10175904" cy="5358188"/>
          </a:xfrm>
          <a:prstGeom prst="rect">
            <a:avLst/>
          </a:prstGeom>
        </p:spPr>
      </p:pic>
      <p:sp>
        <p:nvSpPr>
          <p:cNvPr id="7" name="文本框 6">
            <a:extLst>
              <a:ext uri="{FF2B5EF4-FFF2-40B4-BE49-F238E27FC236}">
                <a16:creationId xmlns:a16="http://schemas.microsoft.com/office/drawing/2014/main" id="{D8B16CB9-3BA5-2AFA-AE43-DC4208650B84}"/>
              </a:ext>
            </a:extLst>
          </p:cNvPr>
          <p:cNvSpPr txBox="1"/>
          <p:nvPr/>
        </p:nvSpPr>
        <p:spPr>
          <a:xfrm>
            <a:off x="3251189" y="424957"/>
            <a:ext cx="4918129" cy="369332"/>
          </a:xfrm>
          <a:prstGeom prst="rect">
            <a:avLst/>
          </a:prstGeom>
          <a:noFill/>
        </p:spPr>
        <p:txBody>
          <a:bodyPr wrap="square" rtlCol="0">
            <a:spAutoFit/>
          </a:bodyPr>
          <a:lstStyle/>
          <a:p>
            <a:pPr algn="ctr"/>
            <a:r>
              <a:rPr lang="en-US" altLang="zh-CN" b="1" dirty="0">
                <a:solidFill>
                  <a:srgbClr val="FF0000"/>
                </a:solidFill>
              </a:rPr>
              <a:t>Oscilloscope: Waveforms and X-Y plot</a:t>
            </a:r>
            <a:endParaRPr lang="zh-CN" altLang="en-US" b="1" dirty="0">
              <a:solidFill>
                <a:srgbClr val="FF0000"/>
              </a:solidFill>
            </a:endParaRPr>
          </a:p>
        </p:txBody>
      </p:sp>
    </p:spTree>
    <p:extLst>
      <p:ext uri="{BB962C8B-B14F-4D97-AF65-F5344CB8AC3E}">
        <p14:creationId xmlns:p14="http://schemas.microsoft.com/office/powerpoint/2010/main" val="31899299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4536364-7280-7271-8B4E-DEFFAFCEBE57}"/>
              </a:ext>
            </a:extLst>
          </p:cNvPr>
          <p:cNvPicPr>
            <a:picLocks noChangeAspect="1"/>
          </p:cNvPicPr>
          <p:nvPr/>
        </p:nvPicPr>
        <p:blipFill>
          <a:blip r:embed="rId3"/>
          <a:stretch>
            <a:fillRect/>
          </a:stretch>
        </p:blipFill>
        <p:spPr>
          <a:xfrm>
            <a:off x="897466" y="0"/>
            <a:ext cx="10914537" cy="6547571"/>
          </a:xfrm>
          <a:prstGeom prst="rect">
            <a:avLst/>
          </a:prstGeom>
        </p:spPr>
      </p:pic>
      <p:sp>
        <p:nvSpPr>
          <p:cNvPr id="7" name="文本框 6">
            <a:extLst>
              <a:ext uri="{FF2B5EF4-FFF2-40B4-BE49-F238E27FC236}">
                <a16:creationId xmlns:a16="http://schemas.microsoft.com/office/drawing/2014/main" id="{19846957-D44D-D3E0-C0AF-B1A58AC180F9}"/>
              </a:ext>
            </a:extLst>
          </p:cNvPr>
          <p:cNvSpPr txBox="1"/>
          <p:nvPr/>
        </p:nvSpPr>
        <p:spPr>
          <a:xfrm>
            <a:off x="2460515" y="2683481"/>
            <a:ext cx="1822055" cy="369332"/>
          </a:xfrm>
          <a:prstGeom prst="rect">
            <a:avLst/>
          </a:prstGeom>
          <a:noFill/>
        </p:spPr>
        <p:txBody>
          <a:bodyPr wrap="square" rtlCol="0">
            <a:spAutoFit/>
          </a:bodyPr>
          <a:lstStyle/>
          <a:p>
            <a:r>
              <a:rPr lang="en-US" altLang="zh-CN" b="1" dirty="0">
                <a:solidFill>
                  <a:srgbClr val="FF0000"/>
                </a:solidFill>
              </a:rPr>
              <a:t>IBIAS~300uA </a:t>
            </a:r>
          </a:p>
        </p:txBody>
      </p:sp>
      <p:cxnSp>
        <p:nvCxnSpPr>
          <p:cNvPr id="8" name="直接箭头连接符 7">
            <a:extLst>
              <a:ext uri="{FF2B5EF4-FFF2-40B4-BE49-F238E27FC236}">
                <a16:creationId xmlns:a16="http://schemas.microsoft.com/office/drawing/2014/main" id="{9C165F9B-8510-B32E-1808-BCBC34AA140C}"/>
              </a:ext>
            </a:extLst>
          </p:cNvPr>
          <p:cNvCxnSpPr>
            <a:cxnSpLocks/>
          </p:cNvCxnSpPr>
          <p:nvPr/>
        </p:nvCxnSpPr>
        <p:spPr>
          <a:xfrm>
            <a:off x="2387056" y="2456753"/>
            <a:ext cx="0" cy="79298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文本框 8">
            <a:extLst>
              <a:ext uri="{FF2B5EF4-FFF2-40B4-BE49-F238E27FC236}">
                <a16:creationId xmlns:a16="http://schemas.microsoft.com/office/drawing/2014/main" id="{41731F46-047E-983C-58B0-541DD4C419F1}"/>
              </a:ext>
            </a:extLst>
          </p:cNvPr>
          <p:cNvSpPr txBox="1"/>
          <p:nvPr/>
        </p:nvSpPr>
        <p:spPr>
          <a:xfrm>
            <a:off x="1520686" y="592225"/>
            <a:ext cx="1181105" cy="369332"/>
          </a:xfrm>
          <a:prstGeom prst="rect">
            <a:avLst/>
          </a:prstGeom>
          <a:noFill/>
        </p:spPr>
        <p:txBody>
          <a:bodyPr wrap="square" rtlCol="0">
            <a:spAutoFit/>
          </a:bodyPr>
          <a:lstStyle/>
          <a:p>
            <a:r>
              <a:rPr lang="en-US" altLang="zh-CN" b="1" dirty="0">
                <a:solidFill>
                  <a:schemeClr val="accent2"/>
                </a:solidFill>
              </a:rPr>
              <a:t>2.51V </a:t>
            </a:r>
          </a:p>
        </p:txBody>
      </p:sp>
      <p:sp>
        <p:nvSpPr>
          <p:cNvPr id="11" name="文本框 10">
            <a:extLst>
              <a:ext uri="{FF2B5EF4-FFF2-40B4-BE49-F238E27FC236}">
                <a16:creationId xmlns:a16="http://schemas.microsoft.com/office/drawing/2014/main" id="{55D89E40-7993-F778-414E-7BC6AA380DD7}"/>
              </a:ext>
            </a:extLst>
          </p:cNvPr>
          <p:cNvSpPr txBox="1"/>
          <p:nvPr/>
        </p:nvSpPr>
        <p:spPr>
          <a:xfrm>
            <a:off x="7090136" y="222893"/>
            <a:ext cx="1389345" cy="369332"/>
          </a:xfrm>
          <a:prstGeom prst="rect">
            <a:avLst/>
          </a:prstGeom>
          <a:noFill/>
        </p:spPr>
        <p:txBody>
          <a:bodyPr wrap="square" rtlCol="0">
            <a:spAutoFit/>
          </a:bodyPr>
          <a:lstStyle/>
          <a:p>
            <a:r>
              <a:rPr lang="en-US" altLang="zh-CN" b="1" dirty="0">
                <a:solidFill>
                  <a:srgbClr val="FF0000"/>
                </a:solidFill>
              </a:rPr>
              <a:t>R3=2.35kΩ</a:t>
            </a:r>
          </a:p>
        </p:txBody>
      </p:sp>
      <p:cxnSp>
        <p:nvCxnSpPr>
          <p:cNvPr id="12" name="直接箭头连接符 11">
            <a:extLst>
              <a:ext uri="{FF2B5EF4-FFF2-40B4-BE49-F238E27FC236}">
                <a16:creationId xmlns:a16="http://schemas.microsoft.com/office/drawing/2014/main" id="{D5F7D70B-9560-1C76-948C-DCE61EA9785C}"/>
              </a:ext>
            </a:extLst>
          </p:cNvPr>
          <p:cNvCxnSpPr>
            <a:cxnSpLocks/>
          </p:cNvCxnSpPr>
          <p:nvPr/>
        </p:nvCxnSpPr>
        <p:spPr>
          <a:xfrm>
            <a:off x="7615199" y="3703162"/>
            <a:ext cx="0" cy="79298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文本框 12">
            <a:extLst>
              <a:ext uri="{FF2B5EF4-FFF2-40B4-BE49-F238E27FC236}">
                <a16:creationId xmlns:a16="http://schemas.microsoft.com/office/drawing/2014/main" id="{184BC175-2E39-9E77-7C96-B45B0D59142C}"/>
              </a:ext>
            </a:extLst>
          </p:cNvPr>
          <p:cNvSpPr txBox="1"/>
          <p:nvPr/>
        </p:nvSpPr>
        <p:spPr>
          <a:xfrm>
            <a:off x="6279603" y="3333830"/>
            <a:ext cx="1216653" cy="369332"/>
          </a:xfrm>
          <a:prstGeom prst="rect">
            <a:avLst/>
          </a:prstGeom>
          <a:noFill/>
        </p:spPr>
        <p:txBody>
          <a:bodyPr wrap="square" rtlCol="0">
            <a:spAutoFit/>
          </a:bodyPr>
          <a:lstStyle/>
          <a:p>
            <a:r>
              <a:rPr lang="en-US" altLang="zh-CN" b="1" dirty="0">
                <a:solidFill>
                  <a:srgbClr val="FF0000"/>
                </a:solidFill>
              </a:rPr>
              <a:t>I3=600uA</a:t>
            </a:r>
          </a:p>
        </p:txBody>
      </p:sp>
      <p:sp>
        <p:nvSpPr>
          <p:cNvPr id="14" name="文本框 13">
            <a:extLst>
              <a:ext uri="{FF2B5EF4-FFF2-40B4-BE49-F238E27FC236}">
                <a16:creationId xmlns:a16="http://schemas.microsoft.com/office/drawing/2014/main" id="{1971A06D-AB3C-D6E9-6AF5-61DCBA5EED92}"/>
              </a:ext>
            </a:extLst>
          </p:cNvPr>
          <p:cNvSpPr txBox="1"/>
          <p:nvPr/>
        </p:nvSpPr>
        <p:spPr>
          <a:xfrm>
            <a:off x="7843260" y="3333830"/>
            <a:ext cx="1389345" cy="369332"/>
          </a:xfrm>
          <a:prstGeom prst="rect">
            <a:avLst/>
          </a:prstGeom>
          <a:noFill/>
        </p:spPr>
        <p:txBody>
          <a:bodyPr wrap="square" rtlCol="0">
            <a:spAutoFit/>
          </a:bodyPr>
          <a:lstStyle/>
          <a:p>
            <a:r>
              <a:rPr lang="en-US" altLang="zh-CN" b="1" dirty="0">
                <a:solidFill>
                  <a:srgbClr val="FF0000"/>
                </a:solidFill>
              </a:rPr>
              <a:t>I4=1200uA</a:t>
            </a:r>
          </a:p>
        </p:txBody>
      </p:sp>
      <p:cxnSp>
        <p:nvCxnSpPr>
          <p:cNvPr id="15" name="直接箭头连接符 14">
            <a:extLst>
              <a:ext uri="{FF2B5EF4-FFF2-40B4-BE49-F238E27FC236}">
                <a16:creationId xmlns:a16="http://schemas.microsoft.com/office/drawing/2014/main" id="{B8903C26-6FD4-9CBE-ADEB-835628AA2829}"/>
              </a:ext>
            </a:extLst>
          </p:cNvPr>
          <p:cNvCxnSpPr>
            <a:cxnSpLocks/>
          </p:cNvCxnSpPr>
          <p:nvPr/>
        </p:nvCxnSpPr>
        <p:spPr>
          <a:xfrm>
            <a:off x="9336593" y="3703162"/>
            <a:ext cx="0" cy="79298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直接箭头连接符 15">
            <a:extLst>
              <a:ext uri="{FF2B5EF4-FFF2-40B4-BE49-F238E27FC236}">
                <a16:creationId xmlns:a16="http://schemas.microsoft.com/office/drawing/2014/main" id="{B6F90FA2-8273-AA20-A1EF-53723CB04A22}"/>
              </a:ext>
            </a:extLst>
          </p:cNvPr>
          <p:cNvCxnSpPr>
            <a:cxnSpLocks/>
          </p:cNvCxnSpPr>
          <p:nvPr/>
        </p:nvCxnSpPr>
        <p:spPr>
          <a:xfrm>
            <a:off x="11059189" y="3704015"/>
            <a:ext cx="0" cy="79298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文本框 16">
            <a:extLst>
              <a:ext uri="{FF2B5EF4-FFF2-40B4-BE49-F238E27FC236}">
                <a16:creationId xmlns:a16="http://schemas.microsoft.com/office/drawing/2014/main" id="{7BE48296-2360-388D-2590-909894E32DFB}"/>
              </a:ext>
            </a:extLst>
          </p:cNvPr>
          <p:cNvSpPr txBox="1"/>
          <p:nvPr/>
        </p:nvSpPr>
        <p:spPr>
          <a:xfrm>
            <a:off x="9669846" y="3333830"/>
            <a:ext cx="1389343" cy="369332"/>
          </a:xfrm>
          <a:prstGeom prst="rect">
            <a:avLst/>
          </a:prstGeom>
          <a:noFill/>
        </p:spPr>
        <p:txBody>
          <a:bodyPr wrap="square" rtlCol="0">
            <a:spAutoFit/>
          </a:bodyPr>
          <a:lstStyle/>
          <a:p>
            <a:r>
              <a:rPr lang="en-US" altLang="zh-CN" b="1" dirty="0">
                <a:solidFill>
                  <a:srgbClr val="FF0000"/>
                </a:solidFill>
              </a:rPr>
              <a:t>I5=2400uA</a:t>
            </a:r>
          </a:p>
        </p:txBody>
      </p:sp>
      <p:sp>
        <p:nvSpPr>
          <p:cNvPr id="24" name="文本框 23">
            <a:extLst>
              <a:ext uri="{FF2B5EF4-FFF2-40B4-BE49-F238E27FC236}">
                <a16:creationId xmlns:a16="http://schemas.microsoft.com/office/drawing/2014/main" id="{94FF580F-DF9D-1AAD-EB65-29350CB01276}"/>
              </a:ext>
            </a:extLst>
          </p:cNvPr>
          <p:cNvSpPr txBox="1"/>
          <p:nvPr/>
        </p:nvSpPr>
        <p:spPr>
          <a:xfrm>
            <a:off x="3690638" y="3429000"/>
            <a:ext cx="866370" cy="369332"/>
          </a:xfrm>
          <a:prstGeom prst="rect">
            <a:avLst/>
          </a:prstGeom>
          <a:noFill/>
        </p:spPr>
        <p:txBody>
          <a:bodyPr wrap="square" rtlCol="0">
            <a:spAutoFit/>
          </a:bodyPr>
          <a:lstStyle/>
          <a:p>
            <a:r>
              <a:rPr lang="en-US" altLang="zh-CN" b="1" dirty="0">
                <a:solidFill>
                  <a:schemeClr val="accent2"/>
                </a:solidFill>
              </a:rPr>
              <a:t>1.08V </a:t>
            </a:r>
          </a:p>
        </p:txBody>
      </p:sp>
      <p:sp>
        <p:nvSpPr>
          <p:cNvPr id="28" name="文本框 27">
            <a:extLst>
              <a:ext uri="{FF2B5EF4-FFF2-40B4-BE49-F238E27FC236}">
                <a16:creationId xmlns:a16="http://schemas.microsoft.com/office/drawing/2014/main" id="{FAFC4161-A7B0-76B4-6D61-D3C09BA14FFF}"/>
              </a:ext>
            </a:extLst>
          </p:cNvPr>
          <p:cNvSpPr txBox="1"/>
          <p:nvPr/>
        </p:nvSpPr>
        <p:spPr>
          <a:xfrm>
            <a:off x="8801100" y="212422"/>
            <a:ext cx="1600199" cy="369332"/>
          </a:xfrm>
          <a:prstGeom prst="rect">
            <a:avLst/>
          </a:prstGeom>
          <a:noFill/>
        </p:spPr>
        <p:txBody>
          <a:bodyPr wrap="square" rtlCol="0">
            <a:spAutoFit/>
          </a:bodyPr>
          <a:lstStyle/>
          <a:p>
            <a:r>
              <a:rPr lang="en-US" altLang="zh-CN" b="1" dirty="0">
                <a:solidFill>
                  <a:srgbClr val="FF0000"/>
                </a:solidFill>
              </a:rPr>
              <a:t>R4=1.175kΩ</a:t>
            </a:r>
          </a:p>
        </p:txBody>
      </p:sp>
      <p:sp>
        <p:nvSpPr>
          <p:cNvPr id="29" name="文本框 28">
            <a:extLst>
              <a:ext uri="{FF2B5EF4-FFF2-40B4-BE49-F238E27FC236}">
                <a16:creationId xmlns:a16="http://schemas.microsoft.com/office/drawing/2014/main" id="{747A1362-5DD8-3215-DEF8-A11851E40FF7}"/>
              </a:ext>
            </a:extLst>
          </p:cNvPr>
          <p:cNvSpPr txBox="1"/>
          <p:nvPr/>
        </p:nvSpPr>
        <p:spPr>
          <a:xfrm>
            <a:off x="10661893" y="212422"/>
            <a:ext cx="1462905" cy="369332"/>
          </a:xfrm>
          <a:prstGeom prst="rect">
            <a:avLst/>
          </a:prstGeom>
          <a:noFill/>
        </p:spPr>
        <p:txBody>
          <a:bodyPr wrap="square" rtlCol="0">
            <a:spAutoFit/>
          </a:bodyPr>
          <a:lstStyle/>
          <a:p>
            <a:r>
              <a:rPr lang="en-US" altLang="zh-CN" b="1" dirty="0">
                <a:solidFill>
                  <a:srgbClr val="FF0000"/>
                </a:solidFill>
              </a:rPr>
              <a:t>R4=587.5Ω</a:t>
            </a:r>
          </a:p>
        </p:txBody>
      </p:sp>
      <p:sp>
        <p:nvSpPr>
          <p:cNvPr id="2" name="文本框 1">
            <a:extLst>
              <a:ext uri="{FF2B5EF4-FFF2-40B4-BE49-F238E27FC236}">
                <a16:creationId xmlns:a16="http://schemas.microsoft.com/office/drawing/2014/main" id="{71E936CA-87A8-3545-FEFF-879D6C63754C}"/>
              </a:ext>
            </a:extLst>
          </p:cNvPr>
          <p:cNvSpPr txBox="1"/>
          <p:nvPr/>
        </p:nvSpPr>
        <p:spPr>
          <a:xfrm>
            <a:off x="7020958" y="1370738"/>
            <a:ext cx="884376" cy="369332"/>
          </a:xfrm>
          <a:prstGeom prst="rect">
            <a:avLst/>
          </a:prstGeom>
          <a:noFill/>
        </p:spPr>
        <p:txBody>
          <a:bodyPr wrap="square" rtlCol="0">
            <a:spAutoFit/>
          </a:bodyPr>
          <a:lstStyle/>
          <a:p>
            <a:r>
              <a:rPr lang="en-US" altLang="zh-CN" b="1" dirty="0"/>
              <a:t>470 Ω</a:t>
            </a:r>
          </a:p>
        </p:txBody>
      </p:sp>
      <p:sp>
        <p:nvSpPr>
          <p:cNvPr id="3" name="文本框 2">
            <a:extLst>
              <a:ext uri="{FF2B5EF4-FFF2-40B4-BE49-F238E27FC236}">
                <a16:creationId xmlns:a16="http://schemas.microsoft.com/office/drawing/2014/main" id="{B3F36EAB-60CF-E319-78AB-4F5D32137792}"/>
              </a:ext>
            </a:extLst>
          </p:cNvPr>
          <p:cNvSpPr txBox="1"/>
          <p:nvPr/>
        </p:nvSpPr>
        <p:spPr>
          <a:xfrm>
            <a:off x="8741847" y="1370738"/>
            <a:ext cx="884376" cy="369332"/>
          </a:xfrm>
          <a:prstGeom prst="rect">
            <a:avLst/>
          </a:prstGeom>
          <a:noFill/>
        </p:spPr>
        <p:txBody>
          <a:bodyPr wrap="square" rtlCol="0">
            <a:spAutoFit/>
          </a:bodyPr>
          <a:lstStyle/>
          <a:p>
            <a:r>
              <a:rPr lang="en-US" altLang="zh-CN" b="1" dirty="0"/>
              <a:t>470 Ω</a:t>
            </a:r>
          </a:p>
        </p:txBody>
      </p:sp>
      <p:sp>
        <p:nvSpPr>
          <p:cNvPr id="4" name="文本框 3">
            <a:extLst>
              <a:ext uri="{FF2B5EF4-FFF2-40B4-BE49-F238E27FC236}">
                <a16:creationId xmlns:a16="http://schemas.microsoft.com/office/drawing/2014/main" id="{AD759ACB-2B56-DE5A-8B6E-784382B60313}"/>
              </a:ext>
            </a:extLst>
          </p:cNvPr>
          <p:cNvSpPr txBox="1"/>
          <p:nvPr/>
        </p:nvSpPr>
        <p:spPr>
          <a:xfrm>
            <a:off x="10518190" y="1348126"/>
            <a:ext cx="884376" cy="369332"/>
          </a:xfrm>
          <a:prstGeom prst="rect">
            <a:avLst/>
          </a:prstGeom>
          <a:noFill/>
        </p:spPr>
        <p:txBody>
          <a:bodyPr wrap="square" rtlCol="0">
            <a:spAutoFit/>
          </a:bodyPr>
          <a:lstStyle/>
          <a:p>
            <a:r>
              <a:rPr lang="en-US" altLang="zh-CN" b="1" dirty="0"/>
              <a:t>470 Ω</a:t>
            </a:r>
          </a:p>
        </p:txBody>
      </p:sp>
    </p:spTree>
    <p:extLst>
      <p:ext uri="{BB962C8B-B14F-4D97-AF65-F5344CB8AC3E}">
        <p14:creationId xmlns:p14="http://schemas.microsoft.com/office/powerpoint/2010/main" val="815168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一些电子设备&#10;&#10;描述已自动生成">
            <a:extLst>
              <a:ext uri="{FF2B5EF4-FFF2-40B4-BE49-F238E27FC236}">
                <a16:creationId xmlns:a16="http://schemas.microsoft.com/office/drawing/2014/main" id="{426A79F5-4682-B085-6874-C5D7DF758DC7}"/>
              </a:ext>
            </a:extLst>
          </p:cNvPr>
          <p:cNvPicPr>
            <a:picLocks noChangeAspect="1"/>
          </p:cNvPicPr>
          <p:nvPr/>
        </p:nvPicPr>
        <p:blipFill rotWithShape="1">
          <a:blip r:embed="rId3">
            <a:extLst>
              <a:ext uri="{28A0092B-C50C-407E-A947-70E740481C1C}">
                <a14:useLocalDpi xmlns:a14="http://schemas.microsoft.com/office/drawing/2010/main" val="0"/>
              </a:ext>
            </a:extLst>
          </a:blip>
          <a:srcRect t="13715" r="1296" b="10035"/>
          <a:stretch/>
        </p:blipFill>
        <p:spPr>
          <a:xfrm rot="16200000">
            <a:off x="3029753" y="-279072"/>
            <a:ext cx="5400000" cy="7416143"/>
          </a:xfrm>
          <a:prstGeom prst="rect">
            <a:avLst/>
          </a:prstGeom>
        </p:spPr>
      </p:pic>
      <p:sp>
        <p:nvSpPr>
          <p:cNvPr id="6" name="矩形 5">
            <a:extLst>
              <a:ext uri="{FF2B5EF4-FFF2-40B4-BE49-F238E27FC236}">
                <a16:creationId xmlns:a16="http://schemas.microsoft.com/office/drawing/2014/main" id="{F7BBF182-90E6-0057-79F6-7584CEAA7CF7}"/>
              </a:ext>
            </a:extLst>
          </p:cNvPr>
          <p:cNvSpPr/>
          <p:nvPr/>
        </p:nvSpPr>
        <p:spPr>
          <a:xfrm>
            <a:off x="4607719" y="4450556"/>
            <a:ext cx="364332" cy="37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A07D5C08-1A7B-D9D1-5B92-8B9EF2ED7FDD}"/>
              </a:ext>
            </a:extLst>
          </p:cNvPr>
          <p:cNvSpPr/>
          <p:nvPr/>
        </p:nvSpPr>
        <p:spPr>
          <a:xfrm>
            <a:off x="2754175" y="1978818"/>
            <a:ext cx="1117180" cy="5214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DA49C1B6-FF61-D9D3-4837-F98EF3ECB5FC}"/>
              </a:ext>
            </a:extLst>
          </p:cNvPr>
          <p:cNvSpPr txBox="1"/>
          <p:nvPr/>
        </p:nvSpPr>
        <p:spPr>
          <a:xfrm>
            <a:off x="3496999" y="1609486"/>
            <a:ext cx="748711" cy="369332"/>
          </a:xfrm>
          <a:prstGeom prst="rect">
            <a:avLst/>
          </a:prstGeom>
          <a:noFill/>
        </p:spPr>
        <p:txBody>
          <a:bodyPr wrap="square" rtlCol="0">
            <a:spAutoFit/>
          </a:bodyPr>
          <a:lstStyle/>
          <a:p>
            <a:r>
              <a:rPr lang="en-US" altLang="zh-CN" b="1" dirty="0">
                <a:solidFill>
                  <a:srgbClr val="FF0000"/>
                </a:solidFill>
              </a:rPr>
              <a:t>R3</a:t>
            </a:r>
          </a:p>
        </p:txBody>
      </p:sp>
      <p:sp>
        <p:nvSpPr>
          <p:cNvPr id="11" name="文本框 10">
            <a:extLst>
              <a:ext uri="{FF2B5EF4-FFF2-40B4-BE49-F238E27FC236}">
                <a16:creationId xmlns:a16="http://schemas.microsoft.com/office/drawing/2014/main" id="{0E575126-1DE2-B65A-82FE-F9576AFC4B20}"/>
              </a:ext>
            </a:extLst>
          </p:cNvPr>
          <p:cNvSpPr txBox="1"/>
          <p:nvPr/>
        </p:nvSpPr>
        <p:spPr>
          <a:xfrm>
            <a:off x="4514850" y="4829175"/>
            <a:ext cx="907256" cy="369332"/>
          </a:xfrm>
          <a:prstGeom prst="rect">
            <a:avLst/>
          </a:prstGeom>
          <a:noFill/>
        </p:spPr>
        <p:txBody>
          <a:bodyPr wrap="square" rtlCol="0">
            <a:spAutoFit/>
          </a:bodyPr>
          <a:lstStyle/>
          <a:p>
            <a:r>
              <a:rPr lang="en-US" altLang="zh-CN" b="1" dirty="0">
                <a:solidFill>
                  <a:srgbClr val="FF0000"/>
                </a:solidFill>
              </a:rPr>
              <a:t>4.7kΩ</a:t>
            </a:r>
          </a:p>
        </p:txBody>
      </p:sp>
      <p:sp>
        <p:nvSpPr>
          <p:cNvPr id="12" name="文本框 11">
            <a:extLst>
              <a:ext uri="{FF2B5EF4-FFF2-40B4-BE49-F238E27FC236}">
                <a16:creationId xmlns:a16="http://schemas.microsoft.com/office/drawing/2014/main" id="{8C788200-57AF-D714-ED7C-6FE67D0F9873}"/>
              </a:ext>
            </a:extLst>
          </p:cNvPr>
          <p:cNvSpPr txBox="1"/>
          <p:nvPr/>
        </p:nvSpPr>
        <p:spPr>
          <a:xfrm>
            <a:off x="1953815" y="359667"/>
            <a:ext cx="7551875" cy="369332"/>
          </a:xfrm>
          <a:prstGeom prst="rect">
            <a:avLst/>
          </a:prstGeom>
          <a:noFill/>
        </p:spPr>
        <p:txBody>
          <a:bodyPr wrap="square" rtlCol="0">
            <a:spAutoFit/>
          </a:bodyPr>
          <a:lstStyle/>
          <a:p>
            <a:r>
              <a:rPr lang="en-US" altLang="zh-CN" b="1" dirty="0">
                <a:solidFill>
                  <a:schemeClr val="accent6">
                    <a:lumMod val="75000"/>
                  </a:schemeClr>
                </a:solidFill>
              </a:rPr>
              <a:t>Green -&gt; VSS </a:t>
            </a:r>
            <a:r>
              <a:rPr lang="en-US" altLang="zh-CN" b="1" dirty="0">
                <a:solidFill>
                  <a:schemeClr val="accent2"/>
                </a:solidFill>
              </a:rPr>
              <a:t>;Orange -&gt; VDD</a:t>
            </a:r>
            <a:r>
              <a:rPr lang="en-US" altLang="zh-CN" b="1" dirty="0">
                <a:solidFill>
                  <a:schemeClr val="accent4">
                    <a:lumMod val="75000"/>
                  </a:schemeClr>
                </a:solidFill>
              </a:rPr>
              <a:t>; Yellow -&gt; Oscilloscopes</a:t>
            </a:r>
            <a:r>
              <a:rPr lang="en-US" altLang="zh-CN" b="1" dirty="0">
                <a:solidFill>
                  <a:schemeClr val="accent1"/>
                </a:solidFill>
              </a:rPr>
              <a:t>; Blue -&gt; Wires </a:t>
            </a:r>
          </a:p>
        </p:txBody>
      </p:sp>
    </p:spTree>
    <p:extLst>
      <p:ext uri="{BB962C8B-B14F-4D97-AF65-F5344CB8AC3E}">
        <p14:creationId xmlns:p14="http://schemas.microsoft.com/office/powerpoint/2010/main" val="1905678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B0F7118-13E6-566A-328F-75AEFBF135D1}"/>
              </a:ext>
            </a:extLst>
          </p:cNvPr>
          <p:cNvPicPr>
            <a:picLocks noChangeAspect="1"/>
          </p:cNvPicPr>
          <p:nvPr/>
        </p:nvPicPr>
        <p:blipFill>
          <a:blip r:embed="rId3"/>
          <a:stretch>
            <a:fillRect/>
          </a:stretch>
        </p:blipFill>
        <p:spPr>
          <a:xfrm>
            <a:off x="1146321" y="578819"/>
            <a:ext cx="4772784" cy="2880000"/>
          </a:xfrm>
          <a:prstGeom prst="rect">
            <a:avLst/>
          </a:prstGeom>
        </p:spPr>
      </p:pic>
      <p:sp>
        <p:nvSpPr>
          <p:cNvPr id="6" name="文本框 5">
            <a:extLst>
              <a:ext uri="{FF2B5EF4-FFF2-40B4-BE49-F238E27FC236}">
                <a16:creationId xmlns:a16="http://schemas.microsoft.com/office/drawing/2014/main" id="{BAA92D61-7CBC-F740-AF61-F7ACE9BDE36B}"/>
              </a:ext>
            </a:extLst>
          </p:cNvPr>
          <p:cNvSpPr txBox="1"/>
          <p:nvPr/>
        </p:nvSpPr>
        <p:spPr>
          <a:xfrm>
            <a:off x="1362705" y="0"/>
            <a:ext cx="549857" cy="369332"/>
          </a:xfrm>
          <a:prstGeom prst="rect">
            <a:avLst/>
          </a:prstGeom>
          <a:noFill/>
        </p:spPr>
        <p:txBody>
          <a:bodyPr wrap="square" rtlCol="0">
            <a:spAutoFit/>
          </a:bodyPr>
          <a:lstStyle/>
          <a:p>
            <a:r>
              <a:rPr lang="en-US" altLang="zh-CN" b="1" dirty="0">
                <a:solidFill>
                  <a:srgbClr val="FF0000"/>
                </a:solidFill>
              </a:rPr>
              <a:t>1:2</a:t>
            </a:r>
          </a:p>
        </p:txBody>
      </p:sp>
      <p:pic>
        <p:nvPicPr>
          <p:cNvPr id="8" name="图片 7">
            <a:extLst>
              <a:ext uri="{FF2B5EF4-FFF2-40B4-BE49-F238E27FC236}">
                <a16:creationId xmlns:a16="http://schemas.microsoft.com/office/drawing/2014/main" id="{5D64E11F-0B7D-0DE0-79B9-BA4E8DF91644}"/>
              </a:ext>
            </a:extLst>
          </p:cNvPr>
          <p:cNvPicPr>
            <a:picLocks noChangeAspect="1"/>
          </p:cNvPicPr>
          <p:nvPr/>
        </p:nvPicPr>
        <p:blipFill>
          <a:blip r:embed="rId4"/>
          <a:stretch>
            <a:fillRect/>
          </a:stretch>
        </p:blipFill>
        <p:spPr>
          <a:xfrm>
            <a:off x="6102230" y="578819"/>
            <a:ext cx="4772784" cy="2880000"/>
          </a:xfrm>
          <a:prstGeom prst="rect">
            <a:avLst/>
          </a:prstGeom>
        </p:spPr>
      </p:pic>
      <p:sp>
        <p:nvSpPr>
          <p:cNvPr id="9" name="文本框 8">
            <a:extLst>
              <a:ext uri="{FF2B5EF4-FFF2-40B4-BE49-F238E27FC236}">
                <a16:creationId xmlns:a16="http://schemas.microsoft.com/office/drawing/2014/main" id="{E10A690C-9B42-214F-C9AB-47FCAE25D331}"/>
              </a:ext>
            </a:extLst>
          </p:cNvPr>
          <p:cNvSpPr txBox="1"/>
          <p:nvPr/>
        </p:nvSpPr>
        <p:spPr>
          <a:xfrm>
            <a:off x="6096000" y="0"/>
            <a:ext cx="549857" cy="369332"/>
          </a:xfrm>
          <a:prstGeom prst="rect">
            <a:avLst/>
          </a:prstGeom>
          <a:noFill/>
        </p:spPr>
        <p:txBody>
          <a:bodyPr wrap="square" rtlCol="0">
            <a:spAutoFit/>
          </a:bodyPr>
          <a:lstStyle/>
          <a:p>
            <a:r>
              <a:rPr lang="en-US" altLang="zh-CN" b="1" dirty="0">
                <a:solidFill>
                  <a:srgbClr val="FF0000"/>
                </a:solidFill>
              </a:rPr>
              <a:t>1:4</a:t>
            </a:r>
          </a:p>
        </p:txBody>
      </p:sp>
      <p:pic>
        <p:nvPicPr>
          <p:cNvPr id="11" name="图片 10">
            <a:extLst>
              <a:ext uri="{FF2B5EF4-FFF2-40B4-BE49-F238E27FC236}">
                <a16:creationId xmlns:a16="http://schemas.microsoft.com/office/drawing/2014/main" id="{67A0975F-A86A-97F0-672E-FD70D1CFBF21}"/>
              </a:ext>
            </a:extLst>
          </p:cNvPr>
          <p:cNvPicPr>
            <a:picLocks noChangeAspect="1"/>
          </p:cNvPicPr>
          <p:nvPr/>
        </p:nvPicPr>
        <p:blipFill>
          <a:blip r:embed="rId5"/>
          <a:stretch>
            <a:fillRect/>
          </a:stretch>
        </p:blipFill>
        <p:spPr>
          <a:xfrm>
            <a:off x="1146321" y="3978000"/>
            <a:ext cx="4772784" cy="2880000"/>
          </a:xfrm>
          <a:prstGeom prst="rect">
            <a:avLst/>
          </a:prstGeom>
        </p:spPr>
      </p:pic>
      <p:sp>
        <p:nvSpPr>
          <p:cNvPr id="12" name="文本框 11">
            <a:extLst>
              <a:ext uri="{FF2B5EF4-FFF2-40B4-BE49-F238E27FC236}">
                <a16:creationId xmlns:a16="http://schemas.microsoft.com/office/drawing/2014/main" id="{66AE7BBE-7C94-043F-4775-8B20A8C1D4E7}"/>
              </a:ext>
            </a:extLst>
          </p:cNvPr>
          <p:cNvSpPr txBox="1"/>
          <p:nvPr/>
        </p:nvSpPr>
        <p:spPr>
          <a:xfrm>
            <a:off x="1146321" y="3608668"/>
            <a:ext cx="549857" cy="646331"/>
          </a:xfrm>
          <a:prstGeom prst="rect">
            <a:avLst/>
          </a:prstGeom>
          <a:noFill/>
        </p:spPr>
        <p:txBody>
          <a:bodyPr wrap="square" rtlCol="0">
            <a:spAutoFit/>
          </a:bodyPr>
          <a:lstStyle/>
          <a:p>
            <a:r>
              <a:rPr lang="en-US" altLang="zh-CN" b="1" dirty="0">
                <a:solidFill>
                  <a:srgbClr val="FF0000"/>
                </a:solidFill>
              </a:rPr>
              <a:t>1:8</a:t>
            </a:r>
          </a:p>
          <a:p>
            <a:endParaRPr lang="en-US" altLang="zh-CN" b="1" dirty="0">
              <a:solidFill>
                <a:srgbClr val="FF0000"/>
              </a:solidFill>
            </a:endParaRPr>
          </a:p>
        </p:txBody>
      </p:sp>
      <p:pic>
        <p:nvPicPr>
          <p:cNvPr id="14" name="图片 13">
            <a:extLst>
              <a:ext uri="{FF2B5EF4-FFF2-40B4-BE49-F238E27FC236}">
                <a16:creationId xmlns:a16="http://schemas.microsoft.com/office/drawing/2014/main" id="{B192A555-AF67-D62E-D188-A7B0C4C0E09D}"/>
              </a:ext>
            </a:extLst>
          </p:cNvPr>
          <p:cNvPicPr>
            <a:picLocks noChangeAspect="1"/>
          </p:cNvPicPr>
          <p:nvPr/>
        </p:nvPicPr>
        <p:blipFill>
          <a:blip r:embed="rId6"/>
          <a:stretch>
            <a:fillRect/>
          </a:stretch>
        </p:blipFill>
        <p:spPr>
          <a:xfrm>
            <a:off x="6096000" y="3978000"/>
            <a:ext cx="4772784" cy="2880000"/>
          </a:xfrm>
          <a:prstGeom prst="rect">
            <a:avLst/>
          </a:prstGeom>
        </p:spPr>
      </p:pic>
      <p:sp>
        <p:nvSpPr>
          <p:cNvPr id="15" name="文本框 14">
            <a:extLst>
              <a:ext uri="{FF2B5EF4-FFF2-40B4-BE49-F238E27FC236}">
                <a16:creationId xmlns:a16="http://schemas.microsoft.com/office/drawing/2014/main" id="{EA8CC4E6-6782-2638-A2E7-61FD7F9CAB1F}"/>
              </a:ext>
            </a:extLst>
          </p:cNvPr>
          <p:cNvSpPr txBox="1"/>
          <p:nvPr/>
        </p:nvSpPr>
        <p:spPr>
          <a:xfrm>
            <a:off x="6096000" y="3654834"/>
            <a:ext cx="549857" cy="646331"/>
          </a:xfrm>
          <a:prstGeom prst="rect">
            <a:avLst/>
          </a:prstGeom>
          <a:noFill/>
        </p:spPr>
        <p:txBody>
          <a:bodyPr wrap="square" rtlCol="0">
            <a:spAutoFit/>
          </a:bodyPr>
          <a:lstStyle/>
          <a:p>
            <a:r>
              <a:rPr lang="en-US" altLang="zh-CN" b="1" dirty="0">
                <a:solidFill>
                  <a:srgbClr val="FF0000"/>
                </a:solidFill>
              </a:rPr>
              <a:t>1:1</a:t>
            </a:r>
          </a:p>
          <a:p>
            <a:endParaRPr lang="en-US" altLang="zh-CN" b="1" dirty="0">
              <a:solidFill>
                <a:srgbClr val="FF0000"/>
              </a:solidFill>
            </a:endParaRPr>
          </a:p>
        </p:txBody>
      </p:sp>
    </p:spTree>
    <p:extLst>
      <p:ext uri="{BB962C8B-B14F-4D97-AF65-F5344CB8AC3E}">
        <p14:creationId xmlns:p14="http://schemas.microsoft.com/office/powerpoint/2010/main" val="34882366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ED3997A8-520C-042C-5F4F-50C6832F2CC9}"/>
              </a:ext>
            </a:extLst>
          </p:cNvPr>
          <p:cNvGraphicFramePr>
            <a:graphicFrameLocks/>
          </p:cNvGraphicFramePr>
          <p:nvPr>
            <p:extLst>
              <p:ext uri="{D42A27DB-BD31-4B8C-83A1-F6EECF244321}">
                <p14:modId xmlns:p14="http://schemas.microsoft.com/office/powerpoint/2010/main" val="62350649"/>
              </p:ext>
            </p:extLst>
          </p:nvPr>
        </p:nvGraphicFramePr>
        <p:xfrm>
          <a:off x="1485900" y="388620"/>
          <a:ext cx="9395459" cy="6126480"/>
        </p:xfrm>
        <a:graphic>
          <a:graphicData uri="http://schemas.openxmlformats.org/drawingml/2006/chart">
            <c:chart xmlns:c="http://schemas.openxmlformats.org/drawingml/2006/chart" xmlns:r="http://schemas.openxmlformats.org/officeDocument/2006/relationships" r:id="rId3"/>
          </a:graphicData>
        </a:graphic>
      </p:graphicFrame>
      <p:sp>
        <p:nvSpPr>
          <p:cNvPr id="6" name="文本框 5">
            <a:extLst>
              <a:ext uri="{FF2B5EF4-FFF2-40B4-BE49-F238E27FC236}">
                <a16:creationId xmlns:a16="http://schemas.microsoft.com/office/drawing/2014/main" id="{B48CD4FA-8940-913F-B11D-D23410568FE9}"/>
              </a:ext>
            </a:extLst>
          </p:cNvPr>
          <p:cNvSpPr txBox="1"/>
          <p:nvPr/>
        </p:nvSpPr>
        <p:spPr>
          <a:xfrm>
            <a:off x="5078416" y="1954250"/>
            <a:ext cx="1017584" cy="307777"/>
          </a:xfrm>
          <a:prstGeom prst="rect">
            <a:avLst/>
          </a:prstGeom>
          <a:noFill/>
          <a:ln>
            <a:noFill/>
          </a:ln>
        </p:spPr>
        <p:txBody>
          <a:bodyPr wrap="square" rtlCol="0">
            <a:spAutoFit/>
          </a:bodyPr>
          <a:lstStyle/>
          <a:p>
            <a:r>
              <a:rPr lang="en-US" altLang="zh-CN" sz="1400" b="1" dirty="0"/>
              <a:t>VGS~1V</a:t>
            </a:r>
          </a:p>
        </p:txBody>
      </p:sp>
      <p:cxnSp>
        <p:nvCxnSpPr>
          <p:cNvPr id="7" name="直接箭头连接符 6">
            <a:extLst>
              <a:ext uri="{FF2B5EF4-FFF2-40B4-BE49-F238E27FC236}">
                <a16:creationId xmlns:a16="http://schemas.microsoft.com/office/drawing/2014/main" id="{EB0F3164-5475-64B1-06D3-CE32C8340440}"/>
              </a:ext>
            </a:extLst>
          </p:cNvPr>
          <p:cNvCxnSpPr>
            <a:cxnSpLocks/>
          </p:cNvCxnSpPr>
          <p:nvPr/>
        </p:nvCxnSpPr>
        <p:spPr>
          <a:xfrm flipV="1">
            <a:off x="3948113" y="2569804"/>
            <a:ext cx="0" cy="3402669"/>
          </a:xfrm>
          <a:prstGeom prst="straightConnector1">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文本框 7">
            <a:extLst>
              <a:ext uri="{FF2B5EF4-FFF2-40B4-BE49-F238E27FC236}">
                <a16:creationId xmlns:a16="http://schemas.microsoft.com/office/drawing/2014/main" id="{DCF272CC-61F7-9EB5-F66B-C1238E425755}"/>
              </a:ext>
            </a:extLst>
          </p:cNvPr>
          <p:cNvSpPr txBox="1"/>
          <p:nvPr/>
        </p:nvSpPr>
        <p:spPr>
          <a:xfrm>
            <a:off x="4079082" y="5664695"/>
            <a:ext cx="1271586" cy="307777"/>
          </a:xfrm>
          <a:prstGeom prst="rect">
            <a:avLst/>
          </a:prstGeom>
          <a:noFill/>
          <a:ln>
            <a:noFill/>
          </a:ln>
        </p:spPr>
        <p:txBody>
          <a:bodyPr wrap="square" rtlCol="0">
            <a:spAutoFit/>
          </a:bodyPr>
          <a:lstStyle/>
          <a:p>
            <a:r>
              <a:rPr lang="en-US" altLang="zh-CN" sz="1400" b="1" dirty="0"/>
              <a:t>Vov~0.5V</a:t>
            </a:r>
          </a:p>
        </p:txBody>
      </p:sp>
      <p:sp>
        <p:nvSpPr>
          <p:cNvPr id="9" name="文本框 8">
            <a:extLst>
              <a:ext uri="{FF2B5EF4-FFF2-40B4-BE49-F238E27FC236}">
                <a16:creationId xmlns:a16="http://schemas.microsoft.com/office/drawing/2014/main" id="{F468F752-4B0C-1B2C-0886-B7369EC4D3F0}"/>
              </a:ext>
            </a:extLst>
          </p:cNvPr>
          <p:cNvSpPr txBox="1"/>
          <p:nvPr/>
        </p:nvSpPr>
        <p:spPr>
          <a:xfrm>
            <a:off x="9355343" y="5149492"/>
            <a:ext cx="1128508" cy="307777"/>
          </a:xfrm>
          <a:prstGeom prst="rect">
            <a:avLst/>
          </a:prstGeom>
          <a:noFill/>
        </p:spPr>
        <p:txBody>
          <a:bodyPr wrap="square" rtlCol="0">
            <a:spAutoFit/>
          </a:bodyPr>
          <a:lstStyle/>
          <a:p>
            <a:r>
              <a:rPr lang="en-US" altLang="zh-CN" sz="1400" b="1" dirty="0">
                <a:solidFill>
                  <a:schemeClr val="accent2"/>
                </a:solidFill>
              </a:rPr>
              <a:t>1:1~300uA</a:t>
            </a:r>
          </a:p>
        </p:txBody>
      </p:sp>
      <p:sp>
        <p:nvSpPr>
          <p:cNvPr id="10" name="文本框 9">
            <a:extLst>
              <a:ext uri="{FF2B5EF4-FFF2-40B4-BE49-F238E27FC236}">
                <a16:creationId xmlns:a16="http://schemas.microsoft.com/office/drawing/2014/main" id="{E7875AB9-D1F6-A331-EF40-DEFC359300C9}"/>
              </a:ext>
            </a:extLst>
          </p:cNvPr>
          <p:cNvSpPr txBox="1"/>
          <p:nvPr/>
        </p:nvSpPr>
        <p:spPr>
          <a:xfrm>
            <a:off x="8904493" y="4641492"/>
            <a:ext cx="1077708" cy="307777"/>
          </a:xfrm>
          <a:prstGeom prst="rect">
            <a:avLst/>
          </a:prstGeom>
          <a:noFill/>
        </p:spPr>
        <p:txBody>
          <a:bodyPr wrap="square" rtlCol="0">
            <a:spAutoFit/>
          </a:bodyPr>
          <a:lstStyle/>
          <a:p>
            <a:r>
              <a:rPr lang="en-US" altLang="zh-CN" sz="1400" b="1" dirty="0">
                <a:solidFill>
                  <a:schemeClr val="accent4"/>
                </a:solidFill>
              </a:rPr>
              <a:t>1:2~600uA</a:t>
            </a:r>
          </a:p>
        </p:txBody>
      </p:sp>
      <p:sp>
        <p:nvSpPr>
          <p:cNvPr id="11" name="文本框 10">
            <a:extLst>
              <a:ext uri="{FF2B5EF4-FFF2-40B4-BE49-F238E27FC236}">
                <a16:creationId xmlns:a16="http://schemas.microsoft.com/office/drawing/2014/main" id="{A3E9C8D5-3A3D-7BD4-72DD-DE59E6FE2C2B}"/>
              </a:ext>
            </a:extLst>
          </p:cNvPr>
          <p:cNvSpPr txBox="1"/>
          <p:nvPr/>
        </p:nvSpPr>
        <p:spPr>
          <a:xfrm>
            <a:off x="8816488" y="3834566"/>
            <a:ext cx="1165711" cy="307777"/>
          </a:xfrm>
          <a:prstGeom prst="rect">
            <a:avLst/>
          </a:prstGeom>
          <a:noFill/>
        </p:spPr>
        <p:txBody>
          <a:bodyPr wrap="square" rtlCol="0">
            <a:spAutoFit/>
          </a:bodyPr>
          <a:lstStyle/>
          <a:p>
            <a:r>
              <a:rPr lang="en-US" altLang="zh-CN" sz="1400" b="1" dirty="0">
                <a:solidFill>
                  <a:schemeClr val="accent6"/>
                </a:solidFill>
              </a:rPr>
              <a:t>1:4~1200uA</a:t>
            </a:r>
          </a:p>
        </p:txBody>
      </p:sp>
      <p:sp>
        <p:nvSpPr>
          <p:cNvPr id="12" name="文本框 11">
            <a:extLst>
              <a:ext uri="{FF2B5EF4-FFF2-40B4-BE49-F238E27FC236}">
                <a16:creationId xmlns:a16="http://schemas.microsoft.com/office/drawing/2014/main" id="{576F8A7A-E04F-E169-4F04-7BE4D48F4775}"/>
              </a:ext>
            </a:extLst>
          </p:cNvPr>
          <p:cNvSpPr txBox="1"/>
          <p:nvPr/>
        </p:nvSpPr>
        <p:spPr>
          <a:xfrm>
            <a:off x="8542542" y="2262027"/>
            <a:ext cx="1165709" cy="307777"/>
          </a:xfrm>
          <a:prstGeom prst="rect">
            <a:avLst/>
          </a:prstGeom>
          <a:noFill/>
        </p:spPr>
        <p:txBody>
          <a:bodyPr wrap="square" rtlCol="0">
            <a:spAutoFit/>
          </a:bodyPr>
          <a:lstStyle/>
          <a:p>
            <a:r>
              <a:rPr lang="en-US" altLang="zh-CN" sz="1400" b="1" dirty="0">
                <a:solidFill>
                  <a:srgbClr val="C00000"/>
                </a:solidFill>
              </a:rPr>
              <a:t>1:8~2400uA</a:t>
            </a:r>
          </a:p>
        </p:txBody>
      </p:sp>
    </p:spTree>
    <p:extLst>
      <p:ext uri="{BB962C8B-B14F-4D97-AF65-F5344CB8AC3E}">
        <p14:creationId xmlns:p14="http://schemas.microsoft.com/office/powerpoint/2010/main" val="2135775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子设备的屏幕&#10;&#10;中度可信度描述已自动生成">
            <a:extLst>
              <a:ext uri="{FF2B5EF4-FFF2-40B4-BE49-F238E27FC236}">
                <a16:creationId xmlns:a16="http://schemas.microsoft.com/office/drawing/2014/main" id="{0B9A4C1F-02A7-58B8-4C51-A5741DB319CD}"/>
              </a:ext>
            </a:extLst>
          </p:cNvPr>
          <p:cNvPicPr>
            <a:picLocks noChangeAspect="1"/>
          </p:cNvPicPr>
          <p:nvPr/>
        </p:nvPicPr>
        <p:blipFill rotWithShape="1">
          <a:blip r:embed="rId2">
            <a:extLst>
              <a:ext uri="{28A0092B-C50C-407E-A947-70E740481C1C}">
                <a14:useLocalDpi xmlns:a14="http://schemas.microsoft.com/office/drawing/2010/main" val="0"/>
              </a:ext>
            </a:extLst>
          </a:blip>
          <a:srcRect t="18321" b="7328"/>
          <a:stretch/>
        </p:blipFill>
        <p:spPr>
          <a:xfrm>
            <a:off x="1764507" y="1257299"/>
            <a:ext cx="8058149" cy="4493419"/>
          </a:xfrm>
          <a:prstGeom prst="rect">
            <a:avLst/>
          </a:prstGeom>
        </p:spPr>
      </p:pic>
      <p:sp>
        <p:nvSpPr>
          <p:cNvPr id="6" name="文本框 5">
            <a:extLst>
              <a:ext uri="{FF2B5EF4-FFF2-40B4-BE49-F238E27FC236}">
                <a16:creationId xmlns:a16="http://schemas.microsoft.com/office/drawing/2014/main" id="{53C37FC4-4386-0345-A70C-765132429080}"/>
              </a:ext>
            </a:extLst>
          </p:cNvPr>
          <p:cNvSpPr txBox="1"/>
          <p:nvPr/>
        </p:nvSpPr>
        <p:spPr>
          <a:xfrm>
            <a:off x="1764507" y="949522"/>
            <a:ext cx="8147447" cy="307777"/>
          </a:xfrm>
          <a:prstGeom prst="rect">
            <a:avLst/>
          </a:prstGeom>
          <a:noFill/>
        </p:spPr>
        <p:txBody>
          <a:bodyPr wrap="square" rtlCol="0">
            <a:spAutoFit/>
          </a:bodyPr>
          <a:lstStyle/>
          <a:p>
            <a:r>
              <a:rPr lang="en-US" altLang="zh-CN" sz="1400" b="1" dirty="0">
                <a:solidFill>
                  <a:schemeClr val="accent6">
                    <a:lumMod val="75000"/>
                  </a:schemeClr>
                </a:solidFill>
              </a:rPr>
              <a:t>Green -&gt; VSS </a:t>
            </a:r>
            <a:r>
              <a:rPr lang="en-US" altLang="zh-CN" sz="1400" b="1" dirty="0">
                <a:solidFill>
                  <a:schemeClr val="accent2"/>
                </a:solidFill>
              </a:rPr>
              <a:t>;Orange -&gt; VDD</a:t>
            </a:r>
            <a:r>
              <a:rPr lang="en-US" altLang="zh-CN" sz="1400" b="1" dirty="0">
                <a:solidFill>
                  <a:schemeClr val="accent4">
                    <a:lumMod val="75000"/>
                  </a:schemeClr>
                </a:solidFill>
              </a:rPr>
              <a:t>; Yellow -&gt; Oscilloscopes</a:t>
            </a:r>
            <a:r>
              <a:rPr lang="en-US" altLang="zh-CN" sz="1400" b="1" dirty="0">
                <a:solidFill>
                  <a:schemeClr val="accent1"/>
                </a:solidFill>
              </a:rPr>
              <a:t>; Blue -&gt; Wires</a:t>
            </a:r>
            <a:r>
              <a:rPr lang="en-US" altLang="zh-CN" sz="1400" b="1" dirty="0">
                <a:solidFill>
                  <a:srgbClr val="FF0000"/>
                </a:solidFill>
              </a:rPr>
              <a:t>; Red-&gt; Signal Generator </a:t>
            </a:r>
          </a:p>
        </p:txBody>
      </p:sp>
      <p:sp>
        <p:nvSpPr>
          <p:cNvPr id="7" name="矩形 6">
            <a:extLst>
              <a:ext uri="{FF2B5EF4-FFF2-40B4-BE49-F238E27FC236}">
                <a16:creationId xmlns:a16="http://schemas.microsoft.com/office/drawing/2014/main" id="{59A6F378-6F1A-B622-6181-519E7F5BA0C1}"/>
              </a:ext>
            </a:extLst>
          </p:cNvPr>
          <p:cNvSpPr/>
          <p:nvPr/>
        </p:nvSpPr>
        <p:spPr>
          <a:xfrm>
            <a:off x="2736056" y="1771651"/>
            <a:ext cx="564356" cy="2214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FC6C04E-D22A-6305-E171-16D753404BBF}"/>
              </a:ext>
            </a:extLst>
          </p:cNvPr>
          <p:cNvSpPr txBox="1"/>
          <p:nvPr/>
        </p:nvSpPr>
        <p:spPr>
          <a:xfrm>
            <a:off x="5003008" y="4275295"/>
            <a:ext cx="2257425" cy="369332"/>
          </a:xfrm>
          <a:prstGeom prst="rect">
            <a:avLst/>
          </a:prstGeom>
          <a:noFill/>
        </p:spPr>
        <p:txBody>
          <a:bodyPr wrap="square" rtlCol="0">
            <a:spAutoFit/>
          </a:bodyPr>
          <a:lstStyle/>
          <a:p>
            <a:r>
              <a:rPr lang="en-US" altLang="zh-CN" b="1" dirty="0">
                <a:solidFill>
                  <a:srgbClr val="FF0000"/>
                </a:solidFill>
              </a:rPr>
              <a:t>IREF=300uA (4.7kΩ) </a:t>
            </a:r>
          </a:p>
        </p:txBody>
      </p:sp>
      <p:sp>
        <p:nvSpPr>
          <p:cNvPr id="9" name="矩形 8">
            <a:extLst>
              <a:ext uri="{FF2B5EF4-FFF2-40B4-BE49-F238E27FC236}">
                <a16:creationId xmlns:a16="http://schemas.microsoft.com/office/drawing/2014/main" id="{9B2886E3-5DF5-9822-8E40-B4A05BF56844}"/>
              </a:ext>
            </a:extLst>
          </p:cNvPr>
          <p:cNvSpPr/>
          <p:nvPr/>
        </p:nvSpPr>
        <p:spPr>
          <a:xfrm>
            <a:off x="4638676" y="4249340"/>
            <a:ext cx="364332" cy="37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519BF3BF-9FC3-6786-237E-71D49E16B49F}"/>
              </a:ext>
            </a:extLst>
          </p:cNvPr>
          <p:cNvSpPr txBox="1"/>
          <p:nvPr/>
        </p:nvSpPr>
        <p:spPr>
          <a:xfrm>
            <a:off x="2699148" y="1402319"/>
            <a:ext cx="1344215" cy="369332"/>
          </a:xfrm>
          <a:prstGeom prst="rect">
            <a:avLst/>
          </a:prstGeom>
          <a:noFill/>
        </p:spPr>
        <p:txBody>
          <a:bodyPr wrap="square" rtlCol="0">
            <a:spAutoFit/>
          </a:bodyPr>
          <a:lstStyle/>
          <a:p>
            <a:r>
              <a:rPr lang="en-US" altLang="zh-CN" b="1" dirty="0">
                <a:solidFill>
                  <a:srgbClr val="FF0000"/>
                </a:solidFill>
              </a:rPr>
              <a:t>1:1 4.7kΩ</a:t>
            </a:r>
          </a:p>
        </p:txBody>
      </p:sp>
      <p:sp>
        <p:nvSpPr>
          <p:cNvPr id="11" name="矩形 10">
            <a:extLst>
              <a:ext uri="{FF2B5EF4-FFF2-40B4-BE49-F238E27FC236}">
                <a16:creationId xmlns:a16="http://schemas.microsoft.com/office/drawing/2014/main" id="{D191254E-19F4-36AB-4352-3AD989EE996B}"/>
              </a:ext>
            </a:extLst>
          </p:cNvPr>
          <p:cNvSpPr/>
          <p:nvPr/>
        </p:nvSpPr>
        <p:spPr>
          <a:xfrm>
            <a:off x="2895600" y="2043710"/>
            <a:ext cx="564356" cy="2214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A1B26D3-8EE0-AC2E-A62B-F4F94EBCD1CF}"/>
              </a:ext>
            </a:extLst>
          </p:cNvPr>
          <p:cNvSpPr txBox="1"/>
          <p:nvPr/>
        </p:nvSpPr>
        <p:spPr>
          <a:xfrm>
            <a:off x="1703784" y="2009540"/>
            <a:ext cx="1344215" cy="369332"/>
          </a:xfrm>
          <a:prstGeom prst="rect">
            <a:avLst/>
          </a:prstGeom>
          <a:noFill/>
        </p:spPr>
        <p:txBody>
          <a:bodyPr wrap="square" rtlCol="0">
            <a:spAutoFit/>
          </a:bodyPr>
          <a:lstStyle/>
          <a:p>
            <a:r>
              <a:rPr lang="en-US" altLang="zh-CN" b="1" dirty="0">
                <a:solidFill>
                  <a:srgbClr val="FF0000"/>
                </a:solidFill>
              </a:rPr>
              <a:t>1:2 2.2kΩ</a:t>
            </a:r>
          </a:p>
        </p:txBody>
      </p:sp>
      <p:sp>
        <p:nvSpPr>
          <p:cNvPr id="13" name="矩形 12">
            <a:extLst>
              <a:ext uri="{FF2B5EF4-FFF2-40B4-BE49-F238E27FC236}">
                <a16:creationId xmlns:a16="http://schemas.microsoft.com/office/drawing/2014/main" id="{766D2C5A-1E5F-D69B-4F7D-C0A1A5DCE5F7}"/>
              </a:ext>
            </a:extLst>
          </p:cNvPr>
          <p:cNvSpPr/>
          <p:nvPr/>
        </p:nvSpPr>
        <p:spPr>
          <a:xfrm>
            <a:off x="3089077" y="2666345"/>
            <a:ext cx="564356" cy="2214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8B833EB-8CF4-4B65-8C07-BF2355BCF4FB}"/>
              </a:ext>
            </a:extLst>
          </p:cNvPr>
          <p:cNvSpPr txBox="1"/>
          <p:nvPr/>
        </p:nvSpPr>
        <p:spPr>
          <a:xfrm>
            <a:off x="1891902" y="2574315"/>
            <a:ext cx="1344215" cy="369332"/>
          </a:xfrm>
          <a:prstGeom prst="rect">
            <a:avLst/>
          </a:prstGeom>
          <a:noFill/>
        </p:spPr>
        <p:txBody>
          <a:bodyPr wrap="square" rtlCol="0">
            <a:spAutoFit/>
          </a:bodyPr>
          <a:lstStyle/>
          <a:p>
            <a:r>
              <a:rPr lang="en-US" altLang="zh-CN" b="1" dirty="0">
                <a:solidFill>
                  <a:srgbClr val="FF0000"/>
                </a:solidFill>
              </a:rPr>
              <a:t>1:4 1.1kΩ</a:t>
            </a:r>
          </a:p>
        </p:txBody>
      </p:sp>
      <p:sp>
        <p:nvSpPr>
          <p:cNvPr id="15" name="文本框 14">
            <a:extLst>
              <a:ext uri="{FF2B5EF4-FFF2-40B4-BE49-F238E27FC236}">
                <a16:creationId xmlns:a16="http://schemas.microsoft.com/office/drawing/2014/main" id="{0DD44E2E-BA45-53EA-5D09-1DCE7919921E}"/>
              </a:ext>
            </a:extLst>
          </p:cNvPr>
          <p:cNvSpPr txBox="1"/>
          <p:nvPr/>
        </p:nvSpPr>
        <p:spPr>
          <a:xfrm>
            <a:off x="2063948" y="2901073"/>
            <a:ext cx="1344215" cy="369332"/>
          </a:xfrm>
          <a:prstGeom prst="rect">
            <a:avLst/>
          </a:prstGeom>
          <a:noFill/>
        </p:spPr>
        <p:txBody>
          <a:bodyPr wrap="square" rtlCol="0">
            <a:spAutoFit/>
          </a:bodyPr>
          <a:lstStyle/>
          <a:p>
            <a:r>
              <a:rPr lang="en-US" altLang="zh-CN" b="1" dirty="0">
                <a:solidFill>
                  <a:srgbClr val="FF0000"/>
                </a:solidFill>
              </a:rPr>
              <a:t>1:8 550Ω</a:t>
            </a:r>
          </a:p>
        </p:txBody>
      </p:sp>
      <p:sp>
        <p:nvSpPr>
          <p:cNvPr id="16" name="矩形 15">
            <a:extLst>
              <a:ext uri="{FF2B5EF4-FFF2-40B4-BE49-F238E27FC236}">
                <a16:creationId xmlns:a16="http://schemas.microsoft.com/office/drawing/2014/main" id="{BA9A2C4B-8E13-AE6D-A7C2-F49826772AA9}"/>
              </a:ext>
            </a:extLst>
          </p:cNvPr>
          <p:cNvSpPr/>
          <p:nvPr/>
        </p:nvSpPr>
        <p:spPr>
          <a:xfrm>
            <a:off x="3236117" y="2888511"/>
            <a:ext cx="621508" cy="326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3123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8A3B5-2C05-7E21-416C-4717EE1C18F2}"/>
              </a:ext>
            </a:extLst>
          </p:cNvPr>
          <p:cNvSpPr>
            <a:spLocks noGrp="1"/>
          </p:cNvSpPr>
          <p:nvPr>
            <p:ph type="ctrTitle"/>
          </p:nvPr>
        </p:nvSpPr>
        <p:spPr/>
        <p:txBody>
          <a:bodyPr/>
          <a:lstStyle/>
          <a:p>
            <a:r>
              <a:rPr lang="en-US" altLang="zh-CN" dirty="0"/>
              <a:t>Diff-Pair</a:t>
            </a:r>
            <a:endParaRPr lang="zh-CN" altLang="en-US" dirty="0"/>
          </a:p>
        </p:txBody>
      </p:sp>
      <p:sp>
        <p:nvSpPr>
          <p:cNvPr id="3" name="副标题 2">
            <a:extLst>
              <a:ext uri="{FF2B5EF4-FFF2-40B4-BE49-F238E27FC236}">
                <a16:creationId xmlns:a16="http://schemas.microsoft.com/office/drawing/2014/main" id="{EED54EF7-78B4-7418-DD18-7FD7484D264D}"/>
              </a:ext>
            </a:extLst>
          </p:cNvPr>
          <p:cNvSpPr>
            <a:spLocks noGrp="1"/>
          </p:cNvSpPr>
          <p:nvPr>
            <p:ph type="subTitle" idx="1"/>
          </p:nvPr>
        </p:nvSpPr>
        <p:spPr/>
        <p:txBody>
          <a:bodyPr/>
          <a:lstStyle/>
          <a:p>
            <a:r>
              <a:rPr lang="en-US" altLang="zh-CN" dirty="0" err="1"/>
              <a:t>Yuechen</a:t>
            </a:r>
            <a:r>
              <a:rPr lang="en-US" altLang="zh-CN" dirty="0"/>
              <a:t> He From Aug 2</a:t>
            </a:r>
            <a:r>
              <a:rPr lang="en-US" altLang="zh-CN" baseline="30000" dirty="0"/>
              <a:t>nd</a:t>
            </a:r>
            <a:r>
              <a:rPr lang="en-US" altLang="zh-CN" dirty="0"/>
              <a:t> to Aug 28</a:t>
            </a:r>
            <a:r>
              <a:rPr lang="en-US" altLang="zh-CN" baseline="30000" dirty="0"/>
              <a:t>th</a:t>
            </a:r>
            <a:r>
              <a:rPr lang="en-US" altLang="zh-CN" dirty="0"/>
              <a:t>, 2024</a:t>
            </a:r>
            <a:endParaRPr lang="zh-CN" altLang="en-US" dirty="0"/>
          </a:p>
        </p:txBody>
      </p:sp>
    </p:spTree>
    <p:extLst>
      <p:ext uri="{BB962C8B-B14F-4D97-AF65-F5344CB8AC3E}">
        <p14:creationId xmlns:p14="http://schemas.microsoft.com/office/powerpoint/2010/main" val="2632081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5F42831-B8E3-F968-2E88-A3F554DFCD2A}"/>
              </a:ext>
            </a:extLst>
          </p:cNvPr>
          <p:cNvPicPr>
            <a:picLocks noChangeAspect="1"/>
          </p:cNvPicPr>
          <p:nvPr/>
        </p:nvPicPr>
        <p:blipFill>
          <a:blip r:embed="rId3"/>
          <a:stretch>
            <a:fillRect/>
          </a:stretch>
        </p:blipFill>
        <p:spPr>
          <a:xfrm>
            <a:off x="2363276" y="0"/>
            <a:ext cx="7465448" cy="6858000"/>
          </a:xfrm>
          <a:prstGeom prst="rect">
            <a:avLst/>
          </a:prstGeom>
        </p:spPr>
      </p:pic>
      <p:sp>
        <p:nvSpPr>
          <p:cNvPr id="5" name="矩形 4">
            <a:extLst>
              <a:ext uri="{FF2B5EF4-FFF2-40B4-BE49-F238E27FC236}">
                <a16:creationId xmlns:a16="http://schemas.microsoft.com/office/drawing/2014/main" id="{991342DE-A9E5-29BA-3059-68AE1FC50B54}"/>
              </a:ext>
            </a:extLst>
          </p:cNvPr>
          <p:cNvSpPr/>
          <p:nvPr/>
        </p:nvSpPr>
        <p:spPr>
          <a:xfrm>
            <a:off x="2768621" y="5076320"/>
            <a:ext cx="3160691" cy="178167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1B1DEB3-4450-CE12-4ADA-462129151800}"/>
              </a:ext>
            </a:extLst>
          </p:cNvPr>
          <p:cNvSpPr txBox="1"/>
          <p:nvPr/>
        </p:nvSpPr>
        <p:spPr>
          <a:xfrm>
            <a:off x="2930689" y="6488667"/>
            <a:ext cx="2562856" cy="369332"/>
          </a:xfrm>
          <a:prstGeom prst="rect">
            <a:avLst/>
          </a:prstGeom>
          <a:noFill/>
        </p:spPr>
        <p:txBody>
          <a:bodyPr wrap="square" rtlCol="0">
            <a:spAutoFit/>
          </a:bodyPr>
          <a:lstStyle/>
          <a:p>
            <a:r>
              <a:rPr lang="en-US" altLang="zh-CN" b="1" dirty="0">
                <a:solidFill>
                  <a:srgbClr val="FF0000"/>
                </a:solidFill>
              </a:rPr>
              <a:t>NMOS Current Mirrors</a:t>
            </a:r>
            <a:endParaRPr lang="zh-CN" altLang="en-US" b="1" dirty="0">
              <a:solidFill>
                <a:srgbClr val="FF0000"/>
              </a:solidFill>
            </a:endParaRPr>
          </a:p>
        </p:txBody>
      </p:sp>
      <p:sp>
        <p:nvSpPr>
          <p:cNvPr id="7" name="矩形 6">
            <a:extLst>
              <a:ext uri="{FF2B5EF4-FFF2-40B4-BE49-F238E27FC236}">
                <a16:creationId xmlns:a16="http://schemas.microsoft.com/office/drawing/2014/main" id="{3304741E-5CB2-5E6C-3D92-CE974659A9D4}"/>
              </a:ext>
            </a:extLst>
          </p:cNvPr>
          <p:cNvSpPr/>
          <p:nvPr/>
        </p:nvSpPr>
        <p:spPr>
          <a:xfrm>
            <a:off x="6929438" y="2538160"/>
            <a:ext cx="2671762" cy="139090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EE06904-E480-96B2-C4CE-EBF72C690877}"/>
              </a:ext>
            </a:extLst>
          </p:cNvPr>
          <p:cNvSpPr txBox="1"/>
          <p:nvPr/>
        </p:nvSpPr>
        <p:spPr>
          <a:xfrm>
            <a:off x="6790695" y="2168828"/>
            <a:ext cx="3250771" cy="369332"/>
          </a:xfrm>
          <a:prstGeom prst="rect">
            <a:avLst/>
          </a:prstGeom>
          <a:noFill/>
        </p:spPr>
        <p:txBody>
          <a:bodyPr wrap="square" rtlCol="0">
            <a:spAutoFit/>
          </a:bodyPr>
          <a:lstStyle/>
          <a:p>
            <a:r>
              <a:rPr lang="en-US" altLang="zh-CN" b="1" dirty="0">
                <a:solidFill>
                  <a:srgbClr val="FF0000"/>
                </a:solidFill>
              </a:rPr>
              <a:t>4X NMOS Deep N-Well Pair</a:t>
            </a:r>
            <a:endParaRPr lang="zh-CN" altLang="en-US" b="1" dirty="0">
              <a:solidFill>
                <a:srgbClr val="FF0000"/>
              </a:solidFill>
            </a:endParaRPr>
          </a:p>
        </p:txBody>
      </p:sp>
    </p:spTree>
    <p:extLst>
      <p:ext uri="{BB962C8B-B14F-4D97-AF65-F5344CB8AC3E}">
        <p14:creationId xmlns:p14="http://schemas.microsoft.com/office/powerpoint/2010/main" val="3617386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4394E62-3230-C719-CD7E-23A05F12FEEC}"/>
              </a:ext>
            </a:extLst>
          </p:cNvPr>
          <p:cNvPicPr>
            <a:picLocks noChangeAspect="1"/>
          </p:cNvPicPr>
          <p:nvPr/>
        </p:nvPicPr>
        <p:blipFill>
          <a:blip r:embed="rId2"/>
          <a:stretch>
            <a:fillRect/>
          </a:stretch>
        </p:blipFill>
        <p:spPr>
          <a:xfrm>
            <a:off x="3290887" y="109537"/>
            <a:ext cx="5610225" cy="6638925"/>
          </a:xfrm>
          <a:prstGeom prst="rect">
            <a:avLst/>
          </a:prstGeom>
        </p:spPr>
      </p:pic>
      <p:sp>
        <p:nvSpPr>
          <p:cNvPr id="7" name="文本框 6">
            <a:extLst>
              <a:ext uri="{FF2B5EF4-FFF2-40B4-BE49-F238E27FC236}">
                <a16:creationId xmlns:a16="http://schemas.microsoft.com/office/drawing/2014/main" id="{013A47F3-B6D9-9F54-5D92-36FA05B6A639}"/>
              </a:ext>
            </a:extLst>
          </p:cNvPr>
          <p:cNvSpPr txBox="1"/>
          <p:nvPr/>
        </p:nvSpPr>
        <p:spPr>
          <a:xfrm>
            <a:off x="7580051" y="3016954"/>
            <a:ext cx="992982" cy="369332"/>
          </a:xfrm>
          <a:prstGeom prst="rect">
            <a:avLst/>
          </a:prstGeom>
          <a:noFill/>
        </p:spPr>
        <p:txBody>
          <a:bodyPr wrap="square" rtlCol="0">
            <a:spAutoFit/>
          </a:bodyPr>
          <a:lstStyle/>
          <a:p>
            <a:r>
              <a:rPr lang="en-US" altLang="zh-CN" b="1" dirty="0">
                <a:solidFill>
                  <a:schemeClr val="accent1"/>
                </a:solidFill>
              </a:rPr>
              <a:t>2.02V</a:t>
            </a:r>
            <a:endParaRPr lang="zh-CN" altLang="en-US" b="1" dirty="0">
              <a:solidFill>
                <a:schemeClr val="accent1"/>
              </a:solidFill>
            </a:endParaRPr>
          </a:p>
        </p:txBody>
      </p:sp>
      <p:sp>
        <p:nvSpPr>
          <p:cNvPr id="8" name="文本框 7">
            <a:extLst>
              <a:ext uri="{FF2B5EF4-FFF2-40B4-BE49-F238E27FC236}">
                <a16:creationId xmlns:a16="http://schemas.microsoft.com/office/drawing/2014/main" id="{71DCD29E-ED1D-0C75-D7A3-6D0092184F24}"/>
              </a:ext>
            </a:extLst>
          </p:cNvPr>
          <p:cNvSpPr txBox="1"/>
          <p:nvPr/>
        </p:nvSpPr>
        <p:spPr>
          <a:xfrm>
            <a:off x="4603488" y="3016954"/>
            <a:ext cx="992982" cy="369332"/>
          </a:xfrm>
          <a:prstGeom prst="rect">
            <a:avLst/>
          </a:prstGeom>
          <a:noFill/>
        </p:spPr>
        <p:txBody>
          <a:bodyPr wrap="square" rtlCol="0">
            <a:spAutoFit/>
          </a:bodyPr>
          <a:lstStyle/>
          <a:p>
            <a:r>
              <a:rPr lang="en-US" altLang="zh-CN" b="1" dirty="0">
                <a:solidFill>
                  <a:schemeClr val="accent1"/>
                </a:solidFill>
              </a:rPr>
              <a:t>2.02V</a:t>
            </a:r>
            <a:endParaRPr lang="zh-CN" altLang="en-US" b="1" dirty="0">
              <a:solidFill>
                <a:schemeClr val="accent1"/>
              </a:solidFill>
            </a:endParaRPr>
          </a:p>
        </p:txBody>
      </p:sp>
      <p:sp>
        <p:nvSpPr>
          <p:cNvPr id="10" name="文本框 9">
            <a:extLst>
              <a:ext uri="{FF2B5EF4-FFF2-40B4-BE49-F238E27FC236}">
                <a16:creationId xmlns:a16="http://schemas.microsoft.com/office/drawing/2014/main" id="{9BCE1FFC-F307-77C8-AC27-5C9651B8E455}"/>
              </a:ext>
            </a:extLst>
          </p:cNvPr>
          <p:cNvSpPr txBox="1"/>
          <p:nvPr/>
        </p:nvSpPr>
        <p:spPr>
          <a:xfrm>
            <a:off x="2598476" y="3669418"/>
            <a:ext cx="992982" cy="369332"/>
          </a:xfrm>
          <a:prstGeom prst="rect">
            <a:avLst/>
          </a:prstGeom>
          <a:noFill/>
        </p:spPr>
        <p:txBody>
          <a:bodyPr wrap="square" rtlCol="0">
            <a:spAutoFit/>
          </a:bodyPr>
          <a:lstStyle/>
          <a:p>
            <a:r>
              <a:rPr lang="en-US" altLang="zh-CN" b="1" dirty="0">
                <a:solidFill>
                  <a:schemeClr val="accent1"/>
                </a:solidFill>
              </a:rPr>
              <a:t>1.25V</a:t>
            </a:r>
            <a:endParaRPr lang="zh-CN" altLang="en-US" b="1" dirty="0">
              <a:solidFill>
                <a:schemeClr val="accent1"/>
              </a:solidFill>
            </a:endParaRPr>
          </a:p>
        </p:txBody>
      </p:sp>
      <p:sp>
        <p:nvSpPr>
          <p:cNvPr id="12" name="文本框 11">
            <a:extLst>
              <a:ext uri="{FF2B5EF4-FFF2-40B4-BE49-F238E27FC236}">
                <a16:creationId xmlns:a16="http://schemas.microsoft.com/office/drawing/2014/main" id="{F36201B7-27EB-5A1A-D537-37D1E1F0B1CC}"/>
              </a:ext>
            </a:extLst>
          </p:cNvPr>
          <p:cNvSpPr txBox="1"/>
          <p:nvPr/>
        </p:nvSpPr>
        <p:spPr>
          <a:xfrm>
            <a:off x="8780202" y="3669418"/>
            <a:ext cx="992982" cy="369332"/>
          </a:xfrm>
          <a:prstGeom prst="rect">
            <a:avLst/>
          </a:prstGeom>
          <a:noFill/>
        </p:spPr>
        <p:txBody>
          <a:bodyPr wrap="square" rtlCol="0">
            <a:spAutoFit/>
          </a:bodyPr>
          <a:lstStyle/>
          <a:p>
            <a:r>
              <a:rPr lang="en-US" altLang="zh-CN" b="1" dirty="0">
                <a:solidFill>
                  <a:schemeClr val="accent1"/>
                </a:solidFill>
              </a:rPr>
              <a:t>1.25V</a:t>
            </a:r>
            <a:endParaRPr lang="zh-CN" altLang="en-US" b="1" dirty="0">
              <a:solidFill>
                <a:schemeClr val="accent1"/>
              </a:solidFill>
            </a:endParaRPr>
          </a:p>
        </p:txBody>
      </p:sp>
      <p:sp>
        <p:nvSpPr>
          <p:cNvPr id="14" name="文本框 13">
            <a:extLst>
              <a:ext uri="{FF2B5EF4-FFF2-40B4-BE49-F238E27FC236}">
                <a16:creationId xmlns:a16="http://schemas.microsoft.com/office/drawing/2014/main" id="{DEF42D67-D227-82A5-B7B1-F85CD431BAD6}"/>
              </a:ext>
            </a:extLst>
          </p:cNvPr>
          <p:cNvSpPr txBox="1"/>
          <p:nvPr/>
        </p:nvSpPr>
        <p:spPr>
          <a:xfrm>
            <a:off x="5794113" y="3960169"/>
            <a:ext cx="992982" cy="369332"/>
          </a:xfrm>
          <a:prstGeom prst="rect">
            <a:avLst/>
          </a:prstGeom>
          <a:noFill/>
        </p:spPr>
        <p:txBody>
          <a:bodyPr wrap="square" rtlCol="0">
            <a:spAutoFit/>
          </a:bodyPr>
          <a:lstStyle/>
          <a:p>
            <a:r>
              <a:rPr lang="en-US" altLang="zh-CN" b="1" dirty="0">
                <a:solidFill>
                  <a:schemeClr val="accent1"/>
                </a:solidFill>
              </a:rPr>
              <a:t>0.4V</a:t>
            </a:r>
            <a:endParaRPr lang="zh-CN" altLang="en-US" b="1" dirty="0">
              <a:solidFill>
                <a:schemeClr val="accent1"/>
              </a:solidFill>
            </a:endParaRPr>
          </a:p>
        </p:txBody>
      </p:sp>
      <p:cxnSp>
        <p:nvCxnSpPr>
          <p:cNvPr id="18" name="直接箭头连接符 17">
            <a:extLst>
              <a:ext uri="{FF2B5EF4-FFF2-40B4-BE49-F238E27FC236}">
                <a16:creationId xmlns:a16="http://schemas.microsoft.com/office/drawing/2014/main" id="{C20F40AF-EEA2-4B47-3DB3-48C389AD85FF}"/>
              </a:ext>
            </a:extLst>
          </p:cNvPr>
          <p:cNvCxnSpPr>
            <a:cxnSpLocks/>
          </p:cNvCxnSpPr>
          <p:nvPr/>
        </p:nvCxnSpPr>
        <p:spPr>
          <a:xfrm>
            <a:off x="4879181" y="1307306"/>
            <a:ext cx="0" cy="1357313"/>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直接箭头连接符 22">
            <a:extLst>
              <a:ext uri="{FF2B5EF4-FFF2-40B4-BE49-F238E27FC236}">
                <a16:creationId xmlns:a16="http://schemas.microsoft.com/office/drawing/2014/main" id="{226388A4-DA4F-F76E-D663-992E105D0F0D}"/>
              </a:ext>
            </a:extLst>
          </p:cNvPr>
          <p:cNvCxnSpPr>
            <a:cxnSpLocks/>
          </p:cNvCxnSpPr>
          <p:nvPr/>
        </p:nvCxnSpPr>
        <p:spPr>
          <a:xfrm>
            <a:off x="7896225" y="1307305"/>
            <a:ext cx="0" cy="1357313"/>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文本框 23">
            <a:extLst>
              <a:ext uri="{FF2B5EF4-FFF2-40B4-BE49-F238E27FC236}">
                <a16:creationId xmlns:a16="http://schemas.microsoft.com/office/drawing/2014/main" id="{D767542D-F4AA-F908-89EA-63CE724611E2}"/>
              </a:ext>
            </a:extLst>
          </p:cNvPr>
          <p:cNvSpPr txBox="1"/>
          <p:nvPr/>
        </p:nvSpPr>
        <p:spPr>
          <a:xfrm>
            <a:off x="3770050" y="1801295"/>
            <a:ext cx="992982" cy="369332"/>
          </a:xfrm>
          <a:prstGeom prst="rect">
            <a:avLst/>
          </a:prstGeom>
          <a:noFill/>
        </p:spPr>
        <p:txBody>
          <a:bodyPr wrap="square" rtlCol="0">
            <a:spAutoFit/>
          </a:bodyPr>
          <a:lstStyle/>
          <a:p>
            <a:r>
              <a:rPr lang="en-US" altLang="zh-CN" b="1" dirty="0">
                <a:solidFill>
                  <a:schemeClr val="accent2"/>
                </a:solidFill>
              </a:rPr>
              <a:t>100uA</a:t>
            </a:r>
            <a:endParaRPr lang="zh-CN" altLang="en-US" b="1" dirty="0">
              <a:solidFill>
                <a:schemeClr val="accent2"/>
              </a:solidFill>
            </a:endParaRPr>
          </a:p>
        </p:txBody>
      </p:sp>
      <p:sp>
        <p:nvSpPr>
          <p:cNvPr id="25" name="文本框 24">
            <a:extLst>
              <a:ext uri="{FF2B5EF4-FFF2-40B4-BE49-F238E27FC236}">
                <a16:creationId xmlns:a16="http://schemas.microsoft.com/office/drawing/2014/main" id="{B87FEE99-00A3-238E-1CDA-8EE1A8CD926A}"/>
              </a:ext>
            </a:extLst>
          </p:cNvPr>
          <p:cNvSpPr txBox="1"/>
          <p:nvPr/>
        </p:nvSpPr>
        <p:spPr>
          <a:xfrm>
            <a:off x="5172606" y="4570526"/>
            <a:ext cx="992982" cy="369332"/>
          </a:xfrm>
          <a:prstGeom prst="rect">
            <a:avLst/>
          </a:prstGeom>
          <a:noFill/>
        </p:spPr>
        <p:txBody>
          <a:bodyPr wrap="square" rtlCol="0">
            <a:spAutoFit/>
          </a:bodyPr>
          <a:lstStyle/>
          <a:p>
            <a:r>
              <a:rPr lang="en-US" altLang="zh-CN" b="1" dirty="0">
                <a:solidFill>
                  <a:schemeClr val="accent2"/>
                </a:solidFill>
                <a:highlight>
                  <a:srgbClr val="FFFFFF"/>
                </a:highlight>
              </a:rPr>
              <a:t>200uA</a:t>
            </a:r>
            <a:endParaRPr lang="zh-CN" altLang="en-US" b="1" dirty="0">
              <a:solidFill>
                <a:schemeClr val="accent2"/>
              </a:solidFill>
              <a:highlight>
                <a:srgbClr val="FFFFFF"/>
              </a:highlight>
            </a:endParaRPr>
          </a:p>
        </p:txBody>
      </p:sp>
      <p:cxnSp>
        <p:nvCxnSpPr>
          <p:cNvPr id="26" name="直接箭头连接符 25">
            <a:extLst>
              <a:ext uri="{FF2B5EF4-FFF2-40B4-BE49-F238E27FC236}">
                <a16:creationId xmlns:a16="http://schemas.microsoft.com/office/drawing/2014/main" id="{4808277B-3BA0-0A7F-97AD-964809A7B908}"/>
              </a:ext>
            </a:extLst>
          </p:cNvPr>
          <p:cNvCxnSpPr>
            <a:cxnSpLocks/>
          </p:cNvCxnSpPr>
          <p:nvPr/>
        </p:nvCxnSpPr>
        <p:spPr>
          <a:xfrm>
            <a:off x="6290604" y="4460080"/>
            <a:ext cx="0" cy="1357313"/>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文本框 26">
            <a:extLst>
              <a:ext uri="{FF2B5EF4-FFF2-40B4-BE49-F238E27FC236}">
                <a16:creationId xmlns:a16="http://schemas.microsoft.com/office/drawing/2014/main" id="{C04DA0F0-B96E-8157-3EC8-1694B9A63047}"/>
              </a:ext>
            </a:extLst>
          </p:cNvPr>
          <p:cNvSpPr txBox="1"/>
          <p:nvPr/>
        </p:nvSpPr>
        <p:spPr>
          <a:xfrm>
            <a:off x="4502160" y="5202704"/>
            <a:ext cx="992982" cy="369332"/>
          </a:xfrm>
          <a:prstGeom prst="rect">
            <a:avLst/>
          </a:prstGeom>
          <a:noFill/>
        </p:spPr>
        <p:txBody>
          <a:bodyPr wrap="square" rtlCol="0">
            <a:spAutoFit/>
          </a:bodyPr>
          <a:lstStyle/>
          <a:p>
            <a:r>
              <a:rPr lang="en-US" altLang="zh-CN" b="1" dirty="0">
                <a:solidFill>
                  <a:schemeClr val="accent1"/>
                </a:solidFill>
              </a:rPr>
              <a:t>0.88V</a:t>
            </a:r>
            <a:endParaRPr lang="zh-CN" altLang="en-US" b="1" dirty="0">
              <a:solidFill>
                <a:schemeClr val="accent1"/>
              </a:solidFill>
            </a:endParaRPr>
          </a:p>
        </p:txBody>
      </p:sp>
      <p:sp>
        <p:nvSpPr>
          <p:cNvPr id="28" name="文本框 27">
            <a:extLst>
              <a:ext uri="{FF2B5EF4-FFF2-40B4-BE49-F238E27FC236}">
                <a16:creationId xmlns:a16="http://schemas.microsoft.com/office/drawing/2014/main" id="{335A45B7-A487-FBB0-AD11-9975B534A553}"/>
              </a:ext>
            </a:extLst>
          </p:cNvPr>
          <p:cNvSpPr txBox="1"/>
          <p:nvPr/>
        </p:nvSpPr>
        <p:spPr>
          <a:xfrm>
            <a:off x="6787095" y="1782274"/>
            <a:ext cx="992982" cy="369332"/>
          </a:xfrm>
          <a:prstGeom prst="rect">
            <a:avLst/>
          </a:prstGeom>
          <a:noFill/>
        </p:spPr>
        <p:txBody>
          <a:bodyPr wrap="square" rtlCol="0">
            <a:spAutoFit/>
          </a:bodyPr>
          <a:lstStyle/>
          <a:p>
            <a:r>
              <a:rPr lang="en-US" altLang="zh-CN" b="1" dirty="0">
                <a:solidFill>
                  <a:schemeClr val="accent2"/>
                </a:solidFill>
              </a:rPr>
              <a:t>100uA</a:t>
            </a:r>
            <a:endParaRPr lang="zh-CN" altLang="en-US" b="1" dirty="0">
              <a:solidFill>
                <a:schemeClr val="accent2"/>
              </a:solidFill>
            </a:endParaRPr>
          </a:p>
        </p:txBody>
      </p:sp>
    </p:spTree>
    <p:extLst>
      <p:ext uri="{BB962C8B-B14F-4D97-AF65-F5344CB8AC3E}">
        <p14:creationId xmlns:p14="http://schemas.microsoft.com/office/powerpoint/2010/main" val="19264968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DAAC3B0-5F9C-FAFC-559D-49965FBEB656}"/>
              </a:ext>
            </a:extLst>
          </p:cNvPr>
          <p:cNvPicPr>
            <a:picLocks noChangeAspect="1"/>
          </p:cNvPicPr>
          <p:nvPr/>
        </p:nvPicPr>
        <p:blipFill>
          <a:blip r:embed="rId3"/>
          <a:stretch>
            <a:fillRect/>
          </a:stretch>
        </p:blipFill>
        <p:spPr>
          <a:xfrm>
            <a:off x="6905783" y="221456"/>
            <a:ext cx="4394218" cy="6120000"/>
          </a:xfrm>
          <a:prstGeom prst="rect">
            <a:avLst/>
          </a:prstGeom>
        </p:spPr>
      </p:pic>
      <p:pic>
        <p:nvPicPr>
          <p:cNvPr id="11" name="图片 10">
            <a:extLst>
              <a:ext uri="{FF2B5EF4-FFF2-40B4-BE49-F238E27FC236}">
                <a16:creationId xmlns:a16="http://schemas.microsoft.com/office/drawing/2014/main" id="{94EA7E1D-5F86-D4DE-DED0-584B5EF4E3D5}"/>
              </a:ext>
            </a:extLst>
          </p:cNvPr>
          <p:cNvPicPr>
            <a:picLocks noChangeAspect="1"/>
          </p:cNvPicPr>
          <p:nvPr/>
        </p:nvPicPr>
        <p:blipFill>
          <a:blip r:embed="rId4"/>
          <a:stretch>
            <a:fillRect/>
          </a:stretch>
        </p:blipFill>
        <p:spPr>
          <a:xfrm>
            <a:off x="2358228" y="219313"/>
            <a:ext cx="4394218" cy="6159708"/>
          </a:xfrm>
          <a:prstGeom prst="rect">
            <a:avLst/>
          </a:prstGeom>
        </p:spPr>
      </p:pic>
      <p:sp>
        <p:nvSpPr>
          <p:cNvPr id="12" name="文本框 11">
            <a:extLst>
              <a:ext uri="{FF2B5EF4-FFF2-40B4-BE49-F238E27FC236}">
                <a16:creationId xmlns:a16="http://schemas.microsoft.com/office/drawing/2014/main" id="{7ACC5189-C1AA-0D54-DCF4-22D4BBD20FC6}"/>
              </a:ext>
            </a:extLst>
          </p:cNvPr>
          <p:cNvSpPr txBox="1"/>
          <p:nvPr/>
        </p:nvSpPr>
        <p:spPr>
          <a:xfrm>
            <a:off x="3275966" y="1359805"/>
            <a:ext cx="868680" cy="369332"/>
          </a:xfrm>
          <a:prstGeom prst="rect">
            <a:avLst/>
          </a:prstGeom>
          <a:noFill/>
        </p:spPr>
        <p:txBody>
          <a:bodyPr wrap="square" rtlCol="0">
            <a:spAutoFit/>
          </a:bodyPr>
          <a:lstStyle/>
          <a:p>
            <a:r>
              <a:rPr lang="en-US" altLang="zh-CN" b="1" dirty="0"/>
              <a:t>4.7kΩ</a:t>
            </a:r>
            <a:endParaRPr lang="zh-CN" altLang="en-US" b="1" dirty="0"/>
          </a:p>
        </p:txBody>
      </p:sp>
      <p:sp>
        <p:nvSpPr>
          <p:cNvPr id="13" name="文本框 12">
            <a:extLst>
              <a:ext uri="{FF2B5EF4-FFF2-40B4-BE49-F238E27FC236}">
                <a16:creationId xmlns:a16="http://schemas.microsoft.com/office/drawing/2014/main" id="{A6DD97D6-C788-339E-0CD8-A08A69C00F8B}"/>
              </a:ext>
            </a:extLst>
          </p:cNvPr>
          <p:cNvSpPr txBox="1"/>
          <p:nvPr/>
        </p:nvSpPr>
        <p:spPr>
          <a:xfrm>
            <a:off x="5983532" y="1359805"/>
            <a:ext cx="868680" cy="369332"/>
          </a:xfrm>
          <a:prstGeom prst="rect">
            <a:avLst/>
          </a:prstGeom>
          <a:noFill/>
        </p:spPr>
        <p:txBody>
          <a:bodyPr wrap="square" rtlCol="0">
            <a:spAutoFit/>
          </a:bodyPr>
          <a:lstStyle/>
          <a:p>
            <a:r>
              <a:rPr lang="en-US" altLang="zh-CN" b="1" dirty="0"/>
              <a:t>4.7kΩ</a:t>
            </a:r>
            <a:endParaRPr lang="zh-CN" altLang="en-US" b="1" dirty="0"/>
          </a:p>
        </p:txBody>
      </p:sp>
      <p:sp>
        <p:nvSpPr>
          <p:cNvPr id="14" name="文本框 13">
            <a:extLst>
              <a:ext uri="{FF2B5EF4-FFF2-40B4-BE49-F238E27FC236}">
                <a16:creationId xmlns:a16="http://schemas.microsoft.com/office/drawing/2014/main" id="{AC899687-0034-1C14-A03F-AE112A121634}"/>
              </a:ext>
            </a:extLst>
          </p:cNvPr>
          <p:cNvSpPr txBox="1"/>
          <p:nvPr/>
        </p:nvSpPr>
        <p:spPr>
          <a:xfrm>
            <a:off x="7748771" y="1359805"/>
            <a:ext cx="868680" cy="369332"/>
          </a:xfrm>
          <a:prstGeom prst="rect">
            <a:avLst/>
          </a:prstGeom>
          <a:noFill/>
        </p:spPr>
        <p:txBody>
          <a:bodyPr wrap="square" rtlCol="0">
            <a:spAutoFit/>
          </a:bodyPr>
          <a:lstStyle/>
          <a:p>
            <a:r>
              <a:rPr lang="en-US" altLang="zh-CN" b="1" dirty="0"/>
              <a:t>4.7kΩ</a:t>
            </a:r>
            <a:endParaRPr lang="zh-CN" altLang="en-US" b="1" dirty="0"/>
          </a:p>
        </p:txBody>
      </p:sp>
      <p:sp>
        <p:nvSpPr>
          <p:cNvPr id="15" name="文本框 14">
            <a:extLst>
              <a:ext uri="{FF2B5EF4-FFF2-40B4-BE49-F238E27FC236}">
                <a16:creationId xmlns:a16="http://schemas.microsoft.com/office/drawing/2014/main" id="{31723A65-26E2-F633-D56E-A2610140343C}"/>
              </a:ext>
            </a:extLst>
          </p:cNvPr>
          <p:cNvSpPr txBox="1"/>
          <p:nvPr/>
        </p:nvSpPr>
        <p:spPr>
          <a:xfrm>
            <a:off x="10540551" y="1359805"/>
            <a:ext cx="868680" cy="369332"/>
          </a:xfrm>
          <a:prstGeom prst="rect">
            <a:avLst/>
          </a:prstGeom>
          <a:noFill/>
        </p:spPr>
        <p:txBody>
          <a:bodyPr wrap="square" rtlCol="0">
            <a:spAutoFit/>
          </a:bodyPr>
          <a:lstStyle/>
          <a:p>
            <a:r>
              <a:rPr lang="en-US" altLang="zh-CN" b="1" dirty="0"/>
              <a:t>4.7kΩ</a:t>
            </a:r>
            <a:endParaRPr lang="zh-CN" altLang="en-US" b="1" dirty="0"/>
          </a:p>
        </p:txBody>
      </p:sp>
      <p:sp>
        <p:nvSpPr>
          <p:cNvPr id="16" name="文本框 15">
            <a:extLst>
              <a:ext uri="{FF2B5EF4-FFF2-40B4-BE49-F238E27FC236}">
                <a16:creationId xmlns:a16="http://schemas.microsoft.com/office/drawing/2014/main" id="{80D9130B-4BD0-1767-8E2A-78F763BCFBBC}"/>
              </a:ext>
            </a:extLst>
          </p:cNvPr>
          <p:cNvSpPr txBox="1"/>
          <p:nvPr/>
        </p:nvSpPr>
        <p:spPr>
          <a:xfrm>
            <a:off x="3107531" y="6269355"/>
            <a:ext cx="3393283" cy="369332"/>
          </a:xfrm>
          <a:prstGeom prst="rect">
            <a:avLst/>
          </a:prstGeom>
          <a:noFill/>
        </p:spPr>
        <p:txBody>
          <a:bodyPr wrap="square" rtlCol="0">
            <a:spAutoFit/>
          </a:bodyPr>
          <a:lstStyle/>
          <a:p>
            <a:r>
              <a:rPr lang="en-US" altLang="zh-CN" b="1" dirty="0">
                <a:solidFill>
                  <a:srgbClr val="FF0000"/>
                </a:solidFill>
              </a:rPr>
              <a:t>Common Source (VCS) Plot</a:t>
            </a:r>
            <a:endParaRPr lang="zh-CN" altLang="en-US" b="1" dirty="0">
              <a:solidFill>
                <a:srgbClr val="FF0000"/>
              </a:solidFill>
            </a:endParaRPr>
          </a:p>
        </p:txBody>
      </p:sp>
      <p:sp>
        <p:nvSpPr>
          <p:cNvPr id="17" name="文本框 16">
            <a:extLst>
              <a:ext uri="{FF2B5EF4-FFF2-40B4-BE49-F238E27FC236}">
                <a16:creationId xmlns:a16="http://schemas.microsoft.com/office/drawing/2014/main" id="{ADE3B7AC-304C-BBDF-E002-4C2DDC0E3CD9}"/>
              </a:ext>
            </a:extLst>
          </p:cNvPr>
          <p:cNvSpPr txBox="1"/>
          <p:nvPr/>
        </p:nvSpPr>
        <p:spPr>
          <a:xfrm>
            <a:off x="7636664" y="6264354"/>
            <a:ext cx="3203920" cy="369332"/>
          </a:xfrm>
          <a:prstGeom prst="rect">
            <a:avLst/>
          </a:prstGeom>
          <a:noFill/>
        </p:spPr>
        <p:txBody>
          <a:bodyPr wrap="square" rtlCol="0">
            <a:spAutoFit/>
          </a:bodyPr>
          <a:lstStyle/>
          <a:p>
            <a:r>
              <a:rPr lang="en-US" altLang="zh-CN" b="1" dirty="0">
                <a:solidFill>
                  <a:srgbClr val="FF0000"/>
                </a:solidFill>
              </a:rPr>
              <a:t>Drain (Output, VOUT) Plot</a:t>
            </a:r>
            <a:endParaRPr lang="zh-CN" altLang="en-US" b="1" dirty="0">
              <a:solidFill>
                <a:srgbClr val="FF0000"/>
              </a:solidFill>
            </a:endParaRPr>
          </a:p>
        </p:txBody>
      </p:sp>
    </p:spTree>
    <p:extLst>
      <p:ext uri="{BB962C8B-B14F-4D97-AF65-F5344CB8AC3E}">
        <p14:creationId xmlns:p14="http://schemas.microsoft.com/office/powerpoint/2010/main" val="1863637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8713802-799E-EEFC-5393-59117BA61A1D}"/>
              </a:ext>
            </a:extLst>
          </p:cNvPr>
          <p:cNvPicPr>
            <a:picLocks noChangeAspect="1"/>
          </p:cNvPicPr>
          <p:nvPr/>
        </p:nvPicPr>
        <p:blipFill>
          <a:blip r:embed="rId3"/>
          <a:stretch>
            <a:fillRect/>
          </a:stretch>
        </p:blipFill>
        <p:spPr>
          <a:xfrm>
            <a:off x="2931318" y="806629"/>
            <a:ext cx="5793038" cy="5400000"/>
          </a:xfrm>
          <a:prstGeom prst="rect">
            <a:avLst/>
          </a:prstGeom>
        </p:spPr>
      </p:pic>
      <p:sp>
        <p:nvSpPr>
          <p:cNvPr id="6" name="文本框 5">
            <a:extLst>
              <a:ext uri="{FF2B5EF4-FFF2-40B4-BE49-F238E27FC236}">
                <a16:creationId xmlns:a16="http://schemas.microsoft.com/office/drawing/2014/main" id="{B36B766A-9BC6-406B-360E-45FB0283A4AB}"/>
              </a:ext>
            </a:extLst>
          </p:cNvPr>
          <p:cNvSpPr txBox="1"/>
          <p:nvPr/>
        </p:nvSpPr>
        <p:spPr>
          <a:xfrm>
            <a:off x="5452427" y="1845580"/>
            <a:ext cx="868680" cy="369332"/>
          </a:xfrm>
          <a:prstGeom prst="rect">
            <a:avLst/>
          </a:prstGeom>
          <a:noFill/>
        </p:spPr>
        <p:txBody>
          <a:bodyPr wrap="square" rtlCol="0">
            <a:spAutoFit/>
          </a:bodyPr>
          <a:lstStyle/>
          <a:p>
            <a:r>
              <a:rPr lang="en-US" altLang="zh-CN" b="1" dirty="0"/>
              <a:t>4.7kΩ</a:t>
            </a:r>
            <a:endParaRPr lang="zh-CN" altLang="en-US" b="1" dirty="0"/>
          </a:p>
        </p:txBody>
      </p:sp>
      <p:sp>
        <p:nvSpPr>
          <p:cNvPr id="7" name="文本框 6">
            <a:extLst>
              <a:ext uri="{FF2B5EF4-FFF2-40B4-BE49-F238E27FC236}">
                <a16:creationId xmlns:a16="http://schemas.microsoft.com/office/drawing/2014/main" id="{0DDCB0B0-962B-4E38-47DD-209AE3F4D376}"/>
              </a:ext>
            </a:extLst>
          </p:cNvPr>
          <p:cNvSpPr txBox="1"/>
          <p:nvPr/>
        </p:nvSpPr>
        <p:spPr>
          <a:xfrm>
            <a:off x="8033971" y="1845580"/>
            <a:ext cx="883015" cy="369332"/>
          </a:xfrm>
          <a:prstGeom prst="rect">
            <a:avLst/>
          </a:prstGeom>
          <a:noFill/>
        </p:spPr>
        <p:txBody>
          <a:bodyPr wrap="square" rtlCol="0">
            <a:spAutoFit/>
          </a:bodyPr>
          <a:lstStyle/>
          <a:p>
            <a:r>
              <a:rPr lang="en-US" altLang="zh-CN" b="1" dirty="0"/>
              <a:t>4.7kΩ</a:t>
            </a:r>
            <a:endParaRPr lang="zh-CN" altLang="en-US" b="1" dirty="0"/>
          </a:p>
        </p:txBody>
      </p:sp>
      <p:cxnSp>
        <p:nvCxnSpPr>
          <p:cNvPr id="14" name="直接连接符 13">
            <a:extLst>
              <a:ext uri="{FF2B5EF4-FFF2-40B4-BE49-F238E27FC236}">
                <a16:creationId xmlns:a16="http://schemas.microsoft.com/office/drawing/2014/main" id="{DE248803-B379-15CB-38E2-D7518DAFBFD1}"/>
              </a:ext>
            </a:extLst>
          </p:cNvPr>
          <p:cNvCxnSpPr>
            <a:cxnSpLocks/>
          </p:cNvCxnSpPr>
          <p:nvPr/>
        </p:nvCxnSpPr>
        <p:spPr>
          <a:xfrm flipV="1">
            <a:off x="3119439" y="2959499"/>
            <a:ext cx="320040" cy="2765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47FB5AA-4E39-E3A7-2EC2-7C9DD7A6687E}"/>
              </a:ext>
            </a:extLst>
          </p:cNvPr>
          <p:cNvCxnSpPr>
            <a:cxnSpLocks/>
          </p:cNvCxnSpPr>
          <p:nvPr/>
        </p:nvCxnSpPr>
        <p:spPr>
          <a:xfrm flipV="1">
            <a:off x="3439479" y="2959499"/>
            <a:ext cx="0" cy="2884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5A0FAC9-1721-7252-989C-83D544D40217}"/>
              </a:ext>
            </a:extLst>
          </p:cNvPr>
          <p:cNvCxnSpPr>
            <a:cxnSpLocks/>
          </p:cNvCxnSpPr>
          <p:nvPr/>
        </p:nvCxnSpPr>
        <p:spPr>
          <a:xfrm flipV="1">
            <a:off x="3439479" y="2959499"/>
            <a:ext cx="320040" cy="2765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9C2700C-0C92-8DD5-5DAE-52A6C8C0E53D}"/>
              </a:ext>
            </a:extLst>
          </p:cNvPr>
          <p:cNvCxnSpPr>
            <a:cxnSpLocks/>
          </p:cNvCxnSpPr>
          <p:nvPr/>
        </p:nvCxnSpPr>
        <p:spPr>
          <a:xfrm flipV="1">
            <a:off x="3759519" y="2959499"/>
            <a:ext cx="0" cy="2884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F20B1C5-E7F6-782D-AF2D-849EF45084A5}"/>
              </a:ext>
            </a:extLst>
          </p:cNvPr>
          <p:cNvCxnSpPr>
            <a:cxnSpLocks/>
          </p:cNvCxnSpPr>
          <p:nvPr/>
        </p:nvCxnSpPr>
        <p:spPr>
          <a:xfrm flipV="1">
            <a:off x="3759518" y="2959499"/>
            <a:ext cx="320040" cy="2765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4528102-EA5A-C707-5A66-D8942F1A854A}"/>
              </a:ext>
            </a:extLst>
          </p:cNvPr>
          <p:cNvCxnSpPr>
            <a:cxnSpLocks/>
          </p:cNvCxnSpPr>
          <p:nvPr/>
        </p:nvCxnSpPr>
        <p:spPr>
          <a:xfrm flipV="1">
            <a:off x="4079558" y="2959499"/>
            <a:ext cx="0" cy="28844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B674422-CABF-1A9A-863C-F020A66267B4}"/>
              </a:ext>
            </a:extLst>
          </p:cNvPr>
          <p:cNvCxnSpPr>
            <a:cxnSpLocks/>
          </p:cNvCxnSpPr>
          <p:nvPr/>
        </p:nvCxnSpPr>
        <p:spPr>
          <a:xfrm flipV="1">
            <a:off x="4079556" y="2971390"/>
            <a:ext cx="320040" cy="27655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51A0611-A5FC-FFF5-0C03-11A373A0AD67}"/>
              </a:ext>
            </a:extLst>
          </p:cNvPr>
          <p:cNvCxnSpPr>
            <a:cxnSpLocks/>
          </p:cNvCxnSpPr>
          <p:nvPr/>
        </p:nvCxnSpPr>
        <p:spPr>
          <a:xfrm>
            <a:off x="3119439" y="2959499"/>
            <a:ext cx="320040" cy="27655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D4CCAAA-F813-5B67-3187-C1B562E4C1D4}"/>
              </a:ext>
            </a:extLst>
          </p:cNvPr>
          <p:cNvCxnSpPr>
            <a:cxnSpLocks/>
          </p:cNvCxnSpPr>
          <p:nvPr/>
        </p:nvCxnSpPr>
        <p:spPr>
          <a:xfrm>
            <a:off x="3439479" y="2959499"/>
            <a:ext cx="0" cy="28844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75322B6-7722-0A47-4D06-73C6144B383B}"/>
              </a:ext>
            </a:extLst>
          </p:cNvPr>
          <p:cNvCxnSpPr>
            <a:cxnSpLocks/>
          </p:cNvCxnSpPr>
          <p:nvPr/>
        </p:nvCxnSpPr>
        <p:spPr>
          <a:xfrm>
            <a:off x="3439479" y="2959499"/>
            <a:ext cx="320040" cy="27655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B9CF585-44F1-6618-11DD-3D0F9459AD9C}"/>
              </a:ext>
            </a:extLst>
          </p:cNvPr>
          <p:cNvCxnSpPr>
            <a:cxnSpLocks/>
          </p:cNvCxnSpPr>
          <p:nvPr/>
        </p:nvCxnSpPr>
        <p:spPr>
          <a:xfrm>
            <a:off x="3759519" y="2959499"/>
            <a:ext cx="0" cy="28844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EB0E3FE-16DF-7E2C-BCD6-68AC459801AD}"/>
              </a:ext>
            </a:extLst>
          </p:cNvPr>
          <p:cNvCxnSpPr>
            <a:cxnSpLocks/>
          </p:cNvCxnSpPr>
          <p:nvPr/>
        </p:nvCxnSpPr>
        <p:spPr>
          <a:xfrm>
            <a:off x="3759518" y="2959499"/>
            <a:ext cx="320040" cy="27655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A4D5409-04E7-A82E-4A8F-7B1686118DEF}"/>
              </a:ext>
            </a:extLst>
          </p:cNvPr>
          <p:cNvCxnSpPr>
            <a:cxnSpLocks/>
          </p:cNvCxnSpPr>
          <p:nvPr/>
        </p:nvCxnSpPr>
        <p:spPr>
          <a:xfrm>
            <a:off x="4079558" y="2959499"/>
            <a:ext cx="0" cy="288444"/>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1A4F4BF-AD48-5E59-E316-CD7912991DD9}"/>
              </a:ext>
            </a:extLst>
          </p:cNvPr>
          <p:cNvCxnSpPr>
            <a:cxnSpLocks/>
          </p:cNvCxnSpPr>
          <p:nvPr/>
        </p:nvCxnSpPr>
        <p:spPr>
          <a:xfrm>
            <a:off x="4079556" y="2971390"/>
            <a:ext cx="320040" cy="276553"/>
          </a:xfrm>
          <a:prstGeom prst="line">
            <a:avLst/>
          </a:prstGeom>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415AFFC-7BBA-8BFE-B158-1BCED8F73DB0}"/>
              </a:ext>
            </a:extLst>
          </p:cNvPr>
          <p:cNvSpPr txBox="1"/>
          <p:nvPr/>
        </p:nvSpPr>
        <p:spPr>
          <a:xfrm>
            <a:off x="2110024" y="2697134"/>
            <a:ext cx="992982" cy="369332"/>
          </a:xfrm>
          <a:prstGeom prst="rect">
            <a:avLst/>
          </a:prstGeom>
          <a:noFill/>
        </p:spPr>
        <p:txBody>
          <a:bodyPr wrap="square" rtlCol="0">
            <a:spAutoFit/>
          </a:bodyPr>
          <a:lstStyle/>
          <a:p>
            <a:r>
              <a:rPr lang="en-US" altLang="zh-CN" b="1" dirty="0">
                <a:solidFill>
                  <a:schemeClr val="accent1"/>
                </a:solidFill>
              </a:rPr>
              <a:t>VDIFF+</a:t>
            </a:r>
            <a:endParaRPr lang="zh-CN" altLang="en-US" b="1" dirty="0">
              <a:solidFill>
                <a:schemeClr val="accent1"/>
              </a:solidFill>
            </a:endParaRPr>
          </a:p>
        </p:txBody>
      </p:sp>
      <p:sp>
        <p:nvSpPr>
          <p:cNvPr id="30" name="文本框 29">
            <a:extLst>
              <a:ext uri="{FF2B5EF4-FFF2-40B4-BE49-F238E27FC236}">
                <a16:creationId xmlns:a16="http://schemas.microsoft.com/office/drawing/2014/main" id="{47AC442B-0783-848D-E8DE-8DCD62C3600F}"/>
              </a:ext>
            </a:extLst>
          </p:cNvPr>
          <p:cNvSpPr txBox="1"/>
          <p:nvPr/>
        </p:nvSpPr>
        <p:spPr>
          <a:xfrm>
            <a:off x="2126456" y="3051386"/>
            <a:ext cx="992982" cy="369332"/>
          </a:xfrm>
          <a:prstGeom prst="rect">
            <a:avLst/>
          </a:prstGeom>
          <a:noFill/>
        </p:spPr>
        <p:txBody>
          <a:bodyPr wrap="square" rtlCol="0">
            <a:spAutoFit/>
          </a:bodyPr>
          <a:lstStyle/>
          <a:p>
            <a:r>
              <a:rPr lang="en-US" altLang="zh-CN" b="1" dirty="0">
                <a:solidFill>
                  <a:srgbClr val="FF0000"/>
                </a:solidFill>
              </a:rPr>
              <a:t>VDIFF-</a:t>
            </a:r>
            <a:endParaRPr lang="zh-CN" altLang="en-US" b="1" dirty="0">
              <a:solidFill>
                <a:srgbClr val="FF0000"/>
              </a:solidFill>
            </a:endParaRPr>
          </a:p>
        </p:txBody>
      </p:sp>
      <p:sp>
        <p:nvSpPr>
          <p:cNvPr id="31" name="文本框 30">
            <a:extLst>
              <a:ext uri="{FF2B5EF4-FFF2-40B4-BE49-F238E27FC236}">
                <a16:creationId xmlns:a16="http://schemas.microsoft.com/office/drawing/2014/main" id="{D0865D87-807B-0005-44B8-AE4F550BBCBB}"/>
              </a:ext>
            </a:extLst>
          </p:cNvPr>
          <p:cNvSpPr txBox="1"/>
          <p:nvPr/>
        </p:nvSpPr>
        <p:spPr>
          <a:xfrm>
            <a:off x="2999610" y="2512468"/>
            <a:ext cx="1644195" cy="369332"/>
          </a:xfrm>
          <a:prstGeom prst="rect">
            <a:avLst/>
          </a:prstGeom>
          <a:noFill/>
        </p:spPr>
        <p:txBody>
          <a:bodyPr wrap="square" rtlCol="0">
            <a:spAutoFit/>
          </a:bodyPr>
          <a:lstStyle/>
          <a:p>
            <a:r>
              <a:rPr lang="en-US" altLang="zh-CN" b="1" dirty="0"/>
              <a:t>Ramp 0-2.5V</a:t>
            </a:r>
          </a:p>
        </p:txBody>
      </p:sp>
    </p:spTree>
    <p:extLst>
      <p:ext uri="{BB962C8B-B14F-4D97-AF65-F5344CB8AC3E}">
        <p14:creationId xmlns:p14="http://schemas.microsoft.com/office/powerpoint/2010/main" val="35950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F0D78-8374-6B45-0798-D593F985D1C2}"/>
            </a:ext>
          </a:extLst>
        </p:cNvPr>
        <p:cNvGrpSpPr/>
        <p:nvPr/>
      </p:nvGrpSpPr>
      <p:grpSpPr>
        <a:xfrm>
          <a:off x="0" y="0"/>
          <a:ext cx="0" cy="0"/>
          <a:chOff x="0" y="0"/>
          <a:chExt cx="0" cy="0"/>
        </a:xfrm>
      </p:grpSpPr>
      <p:pic>
        <p:nvPicPr>
          <p:cNvPr id="4" name="图片 3">
            <a:extLst>
              <a:ext uri="{FF2B5EF4-FFF2-40B4-BE49-F238E27FC236}">
                <a16:creationId xmlns:a16="http://schemas.microsoft.com/office/drawing/2014/main" id="{328BFAA9-D722-2D4F-9E6D-40A55FB8A4EB}"/>
              </a:ext>
            </a:extLst>
          </p:cNvPr>
          <p:cNvPicPr>
            <a:picLocks noChangeAspect="1"/>
          </p:cNvPicPr>
          <p:nvPr/>
        </p:nvPicPr>
        <p:blipFill>
          <a:blip r:embed="rId3">
            <a:alphaModFix/>
          </a:blip>
          <a:stretch>
            <a:fillRect/>
          </a:stretch>
        </p:blipFill>
        <p:spPr>
          <a:xfrm>
            <a:off x="1134534" y="819689"/>
            <a:ext cx="9704184" cy="5263611"/>
          </a:xfrm>
          <a:prstGeom prst="rect">
            <a:avLst/>
          </a:prstGeom>
        </p:spPr>
      </p:pic>
      <p:sp>
        <p:nvSpPr>
          <p:cNvPr id="6" name="文本框 5">
            <a:extLst>
              <a:ext uri="{FF2B5EF4-FFF2-40B4-BE49-F238E27FC236}">
                <a16:creationId xmlns:a16="http://schemas.microsoft.com/office/drawing/2014/main" id="{BD574128-3BCB-596F-EAD4-B47882CC0D69}"/>
              </a:ext>
            </a:extLst>
          </p:cNvPr>
          <p:cNvSpPr txBox="1"/>
          <p:nvPr/>
        </p:nvSpPr>
        <p:spPr>
          <a:xfrm>
            <a:off x="2982008" y="450356"/>
            <a:ext cx="6009237" cy="369332"/>
          </a:xfrm>
          <a:prstGeom prst="rect">
            <a:avLst/>
          </a:prstGeom>
          <a:noFill/>
        </p:spPr>
        <p:txBody>
          <a:bodyPr wrap="square" rtlCol="0">
            <a:spAutoFit/>
          </a:bodyPr>
          <a:lstStyle/>
          <a:p>
            <a:pPr algn="ctr"/>
            <a:r>
              <a:rPr lang="en-US" altLang="zh-CN" b="1" dirty="0">
                <a:solidFill>
                  <a:srgbClr val="FF0000"/>
                </a:solidFill>
              </a:rPr>
              <a:t>W2: 100Hz 0-2.5V Ramp Signal </a:t>
            </a:r>
            <a:endParaRPr lang="zh-CN" altLang="en-US" b="1" dirty="0">
              <a:solidFill>
                <a:srgbClr val="FF0000"/>
              </a:solidFill>
            </a:endParaRPr>
          </a:p>
        </p:txBody>
      </p:sp>
    </p:spTree>
    <p:extLst>
      <p:ext uri="{BB962C8B-B14F-4D97-AF65-F5344CB8AC3E}">
        <p14:creationId xmlns:p14="http://schemas.microsoft.com/office/powerpoint/2010/main" val="3934190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8713802-799E-EEFC-5393-59117BA61A1D}"/>
              </a:ext>
            </a:extLst>
          </p:cNvPr>
          <p:cNvPicPr>
            <a:picLocks noChangeAspect="1"/>
          </p:cNvPicPr>
          <p:nvPr/>
        </p:nvPicPr>
        <p:blipFill>
          <a:blip r:embed="rId2"/>
          <a:stretch>
            <a:fillRect/>
          </a:stretch>
        </p:blipFill>
        <p:spPr>
          <a:xfrm>
            <a:off x="3883211" y="991467"/>
            <a:ext cx="5793038" cy="5400000"/>
          </a:xfrm>
          <a:prstGeom prst="rect">
            <a:avLst/>
          </a:prstGeom>
        </p:spPr>
      </p:pic>
      <p:sp>
        <p:nvSpPr>
          <p:cNvPr id="6" name="文本框 5">
            <a:extLst>
              <a:ext uri="{FF2B5EF4-FFF2-40B4-BE49-F238E27FC236}">
                <a16:creationId xmlns:a16="http://schemas.microsoft.com/office/drawing/2014/main" id="{B36B766A-9BC6-406B-360E-45FB0283A4AB}"/>
              </a:ext>
            </a:extLst>
          </p:cNvPr>
          <p:cNvSpPr txBox="1"/>
          <p:nvPr/>
        </p:nvSpPr>
        <p:spPr>
          <a:xfrm>
            <a:off x="6308478" y="2030246"/>
            <a:ext cx="868680" cy="369332"/>
          </a:xfrm>
          <a:prstGeom prst="rect">
            <a:avLst/>
          </a:prstGeom>
          <a:noFill/>
        </p:spPr>
        <p:txBody>
          <a:bodyPr wrap="square" rtlCol="0">
            <a:spAutoFit/>
          </a:bodyPr>
          <a:lstStyle/>
          <a:p>
            <a:r>
              <a:rPr lang="en-US" altLang="zh-CN" b="1" dirty="0"/>
              <a:t>4.7kΩ</a:t>
            </a:r>
            <a:endParaRPr lang="zh-CN" altLang="en-US" b="1" dirty="0"/>
          </a:p>
        </p:txBody>
      </p:sp>
      <p:sp>
        <p:nvSpPr>
          <p:cNvPr id="7" name="文本框 6">
            <a:extLst>
              <a:ext uri="{FF2B5EF4-FFF2-40B4-BE49-F238E27FC236}">
                <a16:creationId xmlns:a16="http://schemas.microsoft.com/office/drawing/2014/main" id="{0DDCB0B0-962B-4E38-47DD-209AE3F4D376}"/>
              </a:ext>
            </a:extLst>
          </p:cNvPr>
          <p:cNvSpPr txBox="1"/>
          <p:nvPr/>
        </p:nvSpPr>
        <p:spPr>
          <a:xfrm>
            <a:off x="9024571" y="2030246"/>
            <a:ext cx="883015" cy="369332"/>
          </a:xfrm>
          <a:prstGeom prst="rect">
            <a:avLst/>
          </a:prstGeom>
          <a:noFill/>
        </p:spPr>
        <p:txBody>
          <a:bodyPr wrap="square" rtlCol="0">
            <a:spAutoFit/>
          </a:bodyPr>
          <a:lstStyle/>
          <a:p>
            <a:r>
              <a:rPr lang="en-US" altLang="zh-CN" b="1" dirty="0"/>
              <a:t>4.7kΩ</a:t>
            </a:r>
            <a:endParaRPr lang="zh-CN" altLang="en-US" b="1" dirty="0"/>
          </a:p>
        </p:txBody>
      </p:sp>
      <p:grpSp>
        <p:nvGrpSpPr>
          <p:cNvPr id="36" name="组合 35">
            <a:extLst>
              <a:ext uri="{FF2B5EF4-FFF2-40B4-BE49-F238E27FC236}">
                <a16:creationId xmlns:a16="http://schemas.microsoft.com/office/drawing/2014/main" id="{18798587-1DB7-E1B8-B9AF-76BDF2FC804A}"/>
              </a:ext>
            </a:extLst>
          </p:cNvPr>
          <p:cNvGrpSpPr/>
          <p:nvPr/>
        </p:nvGrpSpPr>
        <p:grpSpPr>
          <a:xfrm>
            <a:off x="1583391" y="1697367"/>
            <a:ext cx="3729432" cy="860552"/>
            <a:chOff x="2591675" y="1823381"/>
            <a:chExt cx="1280157" cy="288444"/>
          </a:xfrm>
        </p:grpSpPr>
        <p:cxnSp>
          <p:nvCxnSpPr>
            <p:cNvPr id="14" name="直接连接符 13">
              <a:extLst>
                <a:ext uri="{FF2B5EF4-FFF2-40B4-BE49-F238E27FC236}">
                  <a16:creationId xmlns:a16="http://schemas.microsoft.com/office/drawing/2014/main" id="{DE248803-B379-15CB-38E2-D7518DAFBFD1}"/>
                </a:ext>
              </a:extLst>
            </p:cNvPr>
            <p:cNvCxnSpPr>
              <a:cxnSpLocks/>
            </p:cNvCxnSpPr>
            <p:nvPr/>
          </p:nvCxnSpPr>
          <p:spPr>
            <a:xfrm flipV="1">
              <a:off x="2591675" y="1823381"/>
              <a:ext cx="320040" cy="2765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47FB5AA-4E39-E3A7-2EC2-7C9DD7A6687E}"/>
                </a:ext>
              </a:extLst>
            </p:cNvPr>
            <p:cNvCxnSpPr>
              <a:cxnSpLocks/>
            </p:cNvCxnSpPr>
            <p:nvPr/>
          </p:nvCxnSpPr>
          <p:spPr>
            <a:xfrm flipV="1">
              <a:off x="2911715" y="1823381"/>
              <a:ext cx="0" cy="2884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5A0FAC9-1721-7252-989C-83D544D40217}"/>
                </a:ext>
              </a:extLst>
            </p:cNvPr>
            <p:cNvCxnSpPr>
              <a:cxnSpLocks/>
            </p:cNvCxnSpPr>
            <p:nvPr/>
          </p:nvCxnSpPr>
          <p:spPr>
            <a:xfrm flipV="1">
              <a:off x="2911715" y="1823381"/>
              <a:ext cx="320040" cy="2765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9C2700C-0C92-8DD5-5DAE-52A6C8C0E53D}"/>
                </a:ext>
              </a:extLst>
            </p:cNvPr>
            <p:cNvCxnSpPr>
              <a:cxnSpLocks/>
            </p:cNvCxnSpPr>
            <p:nvPr/>
          </p:nvCxnSpPr>
          <p:spPr>
            <a:xfrm flipV="1">
              <a:off x="3231755" y="1823381"/>
              <a:ext cx="0" cy="2884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F20B1C5-E7F6-782D-AF2D-849EF45084A5}"/>
                </a:ext>
              </a:extLst>
            </p:cNvPr>
            <p:cNvCxnSpPr>
              <a:cxnSpLocks/>
            </p:cNvCxnSpPr>
            <p:nvPr/>
          </p:nvCxnSpPr>
          <p:spPr>
            <a:xfrm flipV="1">
              <a:off x="3231754" y="1823381"/>
              <a:ext cx="320040" cy="2765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4528102-EA5A-C707-5A66-D8942F1A854A}"/>
                </a:ext>
              </a:extLst>
            </p:cNvPr>
            <p:cNvCxnSpPr>
              <a:cxnSpLocks/>
            </p:cNvCxnSpPr>
            <p:nvPr/>
          </p:nvCxnSpPr>
          <p:spPr>
            <a:xfrm flipV="1">
              <a:off x="3551794" y="1823381"/>
              <a:ext cx="0" cy="28844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B674422-CABF-1A9A-863C-F020A66267B4}"/>
                </a:ext>
              </a:extLst>
            </p:cNvPr>
            <p:cNvCxnSpPr>
              <a:cxnSpLocks/>
            </p:cNvCxnSpPr>
            <p:nvPr/>
          </p:nvCxnSpPr>
          <p:spPr>
            <a:xfrm flipV="1">
              <a:off x="3551792" y="1835272"/>
              <a:ext cx="320040" cy="2765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51A0611-A5FC-FFF5-0C03-11A373A0AD67}"/>
                </a:ext>
              </a:extLst>
            </p:cNvPr>
            <p:cNvCxnSpPr>
              <a:cxnSpLocks/>
            </p:cNvCxnSpPr>
            <p:nvPr/>
          </p:nvCxnSpPr>
          <p:spPr>
            <a:xfrm>
              <a:off x="2591675" y="1823381"/>
              <a:ext cx="320040" cy="2765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3D4CCAAA-F813-5B67-3187-C1B562E4C1D4}"/>
                </a:ext>
              </a:extLst>
            </p:cNvPr>
            <p:cNvCxnSpPr>
              <a:cxnSpLocks/>
            </p:cNvCxnSpPr>
            <p:nvPr/>
          </p:nvCxnSpPr>
          <p:spPr>
            <a:xfrm>
              <a:off x="2911715" y="1823381"/>
              <a:ext cx="0" cy="2884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75322B6-7722-0A47-4D06-73C6144B383B}"/>
                </a:ext>
              </a:extLst>
            </p:cNvPr>
            <p:cNvCxnSpPr>
              <a:cxnSpLocks/>
            </p:cNvCxnSpPr>
            <p:nvPr/>
          </p:nvCxnSpPr>
          <p:spPr>
            <a:xfrm>
              <a:off x="2911715" y="1823381"/>
              <a:ext cx="320040" cy="2765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B9CF585-44F1-6618-11DD-3D0F9459AD9C}"/>
                </a:ext>
              </a:extLst>
            </p:cNvPr>
            <p:cNvCxnSpPr>
              <a:cxnSpLocks/>
            </p:cNvCxnSpPr>
            <p:nvPr/>
          </p:nvCxnSpPr>
          <p:spPr>
            <a:xfrm>
              <a:off x="3231755" y="1823381"/>
              <a:ext cx="0" cy="2884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EB0E3FE-16DF-7E2C-BCD6-68AC459801AD}"/>
                </a:ext>
              </a:extLst>
            </p:cNvPr>
            <p:cNvCxnSpPr>
              <a:cxnSpLocks/>
            </p:cNvCxnSpPr>
            <p:nvPr/>
          </p:nvCxnSpPr>
          <p:spPr>
            <a:xfrm>
              <a:off x="3231754" y="1823381"/>
              <a:ext cx="320040" cy="2765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A4D5409-04E7-A82E-4A8F-7B1686118DEF}"/>
                </a:ext>
              </a:extLst>
            </p:cNvPr>
            <p:cNvCxnSpPr>
              <a:cxnSpLocks/>
            </p:cNvCxnSpPr>
            <p:nvPr/>
          </p:nvCxnSpPr>
          <p:spPr>
            <a:xfrm>
              <a:off x="3551794" y="1823381"/>
              <a:ext cx="0" cy="2884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1A4F4BF-AD48-5E59-E316-CD7912991DD9}"/>
                </a:ext>
              </a:extLst>
            </p:cNvPr>
            <p:cNvCxnSpPr>
              <a:cxnSpLocks/>
            </p:cNvCxnSpPr>
            <p:nvPr/>
          </p:nvCxnSpPr>
          <p:spPr>
            <a:xfrm>
              <a:off x="3551792" y="1835272"/>
              <a:ext cx="320040" cy="276553"/>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9" name="文本框 28">
            <a:extLst>
              <a:ext uri="{FF2B5EF4-FFF2-40B4-BE49-F238E27FC236}">
                <a16:creationId xmlns:a16="http://schemas.microsoft.com/office/drawing/2014/main" id="{9415AFFC-7BBA-8BFE-B158-1BCED8F73DB0}"/>
              </a:ext>
            </a:extLst>
          </p:cNvPr>
          <p:cNvSpPr txBox="1"/>
          <p:nvPr/>
        </p:nvSpPr>
        <p:spPr>
          <a:xfrm>
            <a:off x="397779" y="1512701"/>
            <a:ext cx="992982" cy="369332"/>
          </a:xfrm>
          <a:prstGeom prst="rect">
            <a:avLst/>
          </a:prstGeom>
          <a:noFill/>
        </p:spPr>
        <p:txBody>
          <a:bodyPr wrap="square" rtlCol="0">
            <a:spAutoFit/>
          </a:bodyPr>
          <a:lstStyle/>
          <a:p>
            <a:r>
              <a:rPr lang="en-US" altLang="zh-CN" b="1" dirty="0">
                <a:solidFill>
                  <a:schemeClr val="accent1"/>
                </a:solidFill>
              </a:rPr>
              <a:t>VDIFF+</a:t>
            </a:r>
            <a:endParaRPr lang="zh-CN" altLang="en-US" b="1" dirty="0">
              <a:solidFill>
                <a:schemeClr val="accent1"/>
              </a:solidFill>
            </a:endParaRPr>
          </a:p>
        </p:txBody>
      </p:sp>
      <p:sp>
        <p:nvSpPr>
          <p:cNvPr id="30" name="文本框 29">
            <a:extLst>
              <a:ext uri="{FF2B5EF4-FFF2-40B4-BE49-F238E27FC236}">
                <a16:creationId xmlns:a16="http://schemas.microsoft.com/office/drawing/2014/main" id="{47AC442B-0783-848D-E8DE-8DCD62C3600F}"/>
              </a:ext>
            </a:extLst>
          </p:cNvPr>
          <p:cNvSpPr txBox="1"/>
          <p:nvPr/>
        </p:nvSpPr>
        <p:spPr>
          <a:xfrm>
            <a:off x="397779" y="2337777"/>
            <a:ext cx="992982" cy="369332"/>
          </a:xfrm>
          <a:prstGeom prst="rect">
            <a:avLst/>
          </a:prstGeom>
          <a:noFill/>
        </p:spPr>
        <p:txBody>
          <a:bodyPr wrap="square" rtlCol="0">
            <a:spAutoFit/>
          </a:bodyPr>
          <a:lstStyle/>
          <a:p>
            <a:r>
              <a:rPr lang="en-US" altLang="zh-CN" b="1" dirty="0">
                <a:solidFill>
                  <a:srgbClr val="FF0000"/>
                </a:solidFill>
              </a:rPr>
              <a:t>VDIFF-</a:t>
            </a:r>
            <a:endParaRPr lang="zh-CN" altLang="en-US" b="1" dirty="0">
              <a:solidFill>
                <a:srgbClr val="FF0000"/>
              </a:solidFill>
            </a:endParaRPr>
          </a:p>
        </p:txBody>
      </p:sp>
      <p:cxnSp>
        <p:nvCxnSpPr>
          <p:cNvPr id="38" name="直接连接符 37">
            <a:extLst>
              <a:ext uri="{FF2B5EF4-FFF2-40B4-BE49-F238E27FC236}">
                <a16:creationId xmlns:a16="http://schemas.microsoft.com/office/drawing/2014/main" id="{BB591700-FE24-2F4D-FFF7-3AE4BE4B263D}"/>
              </a:ext>
            </a:extLst>
          </p:cNvPr>
          <p:cNvCxnSpPr>
            <a:cxnSpLocks/>
          </p:cNvCxnSpPr>
          <p:nvPr/>
        </p:nvCxnSpPr>
        <p:spPr>
          <a:xfrm>
            <a:off x="1583391" y="1697367"/>
            <a:ext cx="3729428"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 name="直接连接符 39">
            <a:extLst>
              <a:ext uri="{FF2B5EF4-FFF2-40B4-BE49-F238E27FC236}">
                <a16:creationId xmlns:a16="http://schemas.microsoft.com/office/drawing/2014/main" id="{586A4AB6-3244-B8FE-9905-241EFB19893A}"/>
              </a:ext>
            </a:extLst>
          </p:cNvPr>
          <p:cNvCxnSpPr>
            <a:cxnSpLocks/>
          </p:cNvCxnSpPr>
          <p:nvPr/>
        </p:nvCxnSpPr>
        <p:spPr>
          <a:xfrm>
            <a:off x="1583391" y="2557919"/>
            <a:ext cx="3729428"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直接连接符 40">
            <a:extLst>
              <a:ext uri="{FF2B5EF4-FFF2-40B4-BE49-F238E27FC236}">
                <a16:creationId xmlns:a16="http://schemas.microsoft.com/office/drawing/2014/main" id="{46D34F19-E37F-6188-8A7C-92CE9DBAF009}"/>
              </a:ext>
            </a:extLst>
          </p:cNvPr>
          <p:cNvCxnSpPr>
            <a:cxnSpLocks/>
          </p:cNvCxnSpPr>
          <p:nvPr/>
        </p:nvCxnSpPr>
        <p:spPr>
          <a:xfrm>
            <a:off x="1591856" y="2127643"/>
            <a:ext cx="3729428"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2" name="文本框 41">
            <a:extLst>
              <a:ext uri="{FF2B5EF4-FFF2-40B4-BE49-F238E27FC236}">
                <a16:creationId xmlns:a16="http://schemas.microsoft.com/office/drawing/2014/main" id="{BBCFED91-47C2-70CF-B91F-F2C0B15ADB23}"/>
              </a:ext>
            </a:extLst>
          </p:cNvPr>
          <p:cNvSpPr txBox="1"/>
          <p:nvPr/>
        </p:nvSpPr>
        <p:spPr>
          <a:xfrm>
            <a:off x="397779" y="1942977"/>
            <a:ext cx="992982" cy="369332"/>
          </a:xfrm>
          <a:prstGeom prst="rect">
            <a:avLst/>
          </a:prstGeom>
          <a:noFill/>
        </p:spPr>
        <p:txBody>
          <a:bodyPr wrap="square" rtlCol="0">
            <a:spAutoFit/>
          </a:bodyPr>
          <a:lstStyle/>
          <a:p>
            <a:r>
              <a:rPr lang="en-US" altLang="zh-CN" b="1" dirty="0">
                <a:solidFill>
                  <a:srgbClr val="00B050"/>
                </a:solidFill>
              </a:rPr>
              <a:t>VCOM</a:t>
            </a:r>
            <a:endParaRPr lang="zh-CN" altLang="en-US" b="1" dirty="0">
              <a:solidFill>
                <a:srgbClr val="00B050"/>
              </a:solidFill>
            </a:endParaRPr>
          </a:p>
        </p:txBody>
      </p:sp>
      <p:sp>
        <p:nvSpPr>
          <p:cNvPr id="43" name="文本框 42">
            <a:extLst>
              <a:ext uri="{FF2B5EF4-FFF2-40B4-BE49-F238E27FC236}">
                <a16:creationId xmlns:a16="http://schemas.microsoft.com/office/drawing/2014/main" id="{B0DD066C-AEE8-DED7-7BD2-A55C2DF12AAE}"/>
              </a:ext>
            </a:extLst>
          </p:cNvPr>
          <p:cNvSpPr txBox="1"/>
          <p:nvPr/>
        </p:nvSpPr>
        <p:spPr>
          <a:xfrm>
            <a:off x="5444070" y="1502480"/>
            <a:ext cx="992982" cy="369332"/>
          </a:xfrm>
          <a:prstGeom prst="rect">
            <a:avLst/>
          </a:prstGeom>
          <a:noFill/>
        </p:spPr>
        <p:txBody>
          <a:bodyPr wrap="square" rtlCol="0">
            <a:spAutoFit/>
          </a:bodyPr>
          <a:lstStyle/>
          <a:p>
            <a:r>
              <a:rPr lang="en-US" altLang="zh-CN" b="1" dirty="0">
                <a:solidFill>
                  <a:schemeClr val="accent4"/>
                </a:solidFill>
              </a:rPr>
              <a:t>2.5V</a:t>
            </a:r>
            <a:endParaRPr lang="zh-CN" altLang="en-US" b="1" dirty="0">
              <a:solidFill>
                <a:schemeClr val="accent4"/>
              </a:solidFill>
            </a:endParaRPr>
          </a:p>
        </p:txBody>
      </p:sp>
    </p:spTree>
    <p:extLst>
      <p:ext uri="{BB962C8B-B14F-4D97-AF65-F5344CB8AC3E}">
        <p14:creationId xmlns:p14="http://schemas.microsoft.com/office/powerpoint/2010/main" val="1595957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119A1E9-8BA9-E690-CEBC-328E2AC193BA}"/>
              </a:ext>
            </a:extLst>
          </p:cNvPr>
          <p:cNvPicPr>
            <a:picLocks noChangeAspect="1"/>
          </p:cNvPicPr>
          <p:nvPr/>
        </p:nvPicPr>
        <p:blipFill rotWithShape="1">
          <a:blip r:embed="rId3"/>
          <a:srcRect l="17272" t="16004" r="3093" b="3111"/>
          <a:stretch/>
        </p:blipFill>
        <p:spPr>
          <a:xfrm>
            <a:off x="274678" y="-76950"/>
            <a:ext cx="5880589" cy="3496491"/>
          </a:xfrm>
          <a:prstGeom prst="rect">
            <a:avLst/>
          </a:prstGeom>
        </p:spPr>
      </p:pic>
      <p:pic>
        <p:nvPicPr>
          <p:cNvPr id="7" name="图片 6">
            <a:extLst>
              <a:ext uri="{FF2B5EF4-FFF2-40B4-BE49-F238E27FC236}">
                <a16:creationId xmlns:a16="http://schemas.microsoft.com/office/drawing/2014/main" id="{FBE236F7-B741-AC65-C9B1-1EB34A7D9937}"/>
              </a:ext>
            </a:extLst>
          </p:cNvPr>
          <p:cNvPicPr>
            <a:picLocks noChangeAspect="1"/>
          </p:cNvPicPr>
          <p:nvPr/>
        </p:nvPicPr>
        <p:blipFill>
          <a:blip r:embed="rId4"/>
          <a:stretch>
            <a:fillRect/>
          </a:stretch>
        </p:blipFill>
        <p:spPr>
          <a:xfrm>
            <a:off x="6155267" y="-76951"/>
            <a:ext cx="5911907" cy="3496492"/>
          </a:xfrm>
          <a:prstGeom prst="rect">
            <a:avLst/>
          </a:prstGeom>
        </p:spPr>
      </p:pic>
      <p:pic>
        <p:nvPicPr>
          <p:cNvPr id="9" name="图片 8">
            <a:extLst>
              <a:ext uri="{FF2B5EF4-FFF2-40B4-BE49-F238E27FC236}">
                <a16:creationId xmlns:a16="http://schemas.microsoft.com/office/drawing/2014/main" id="{8321EE03-F61C-AFF8-DD8E-FE5E79CF8131}"/>
              </a:ext>
            </a:extLst>
          </p:cNvPr>
          <p:cNvPicPr>
            <a:picLocks noChangeAspect="1"/>
          </p:cNvPicPr>
          <p:nvPr/>
        </p:nvPicPr>
        <p:blipFill>
          <a:blip r:embed="rId5"/>
          <a:stretch>
            <a:fillRect/>
          </a:stretch>
        </p:blipFill>
        <p:spPr>
          <a:xfrm>
            <a:off x="274678" y="3419541"/>
            <a:ext cx="5880589" cy="3438459"/>
          </a:xfrm>
          <a:prstGeom prst="rect">
            <a:avLst/>
          </a:prstGeom>
        </p:spPr>
      </p:pic>
      <p:cxnSp>
        <p:nvCxnSpPr>
          <p:cNvPr id="12" name="直接连接符 11">
            <a:extLst>
              <a:ext uri="{FF2B5EF4-FFF2-40B4-BE49-F238E27FC236}">
                <a16:creationId xmlns:a16="http://schemas.microsoft.com/office/drawing/2014/main" id="{B38185A3-C70F-7797-B48A-24008FCD5CDA}"/>
              </a:ext>
            </a:extLst>
          </p:cNvPr>
          <p:cNvCxnSpPr>
            <a:cxnSpLocks/>
          </p:cNvCxnSpPr>
          <p:nvPr/>
        </p:nvCxnSpPr>
        <p:spPr>
          <a:xfrm>
            <a:off x="812925" y="537434"/>
            <a:ext cx="267534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直接连接符 13">
            <a:extLst>
              <a:ext uri="{FF2B5EF4-FFF2-40B4-BE49-F238E27FC236}">
                <a16:creationId xmlns:a16="http://schemas.microsoft.com/office/drawing/2014/main" id="{0344AA03-CDEF-0806-647D-9D29F9A64606}"/>
              </a:ext>
            </a:extLst>
          </p:cNvPr>
          <p:cNvCxnSpPr>
            <a:cxnSpLocks/>
          </p:cNvCxnSpPr>
          <p:nvPr/>
        </p:nvCxnSpPr>
        <p:spPr>
          <a:xfrm>
            <a:off x="812925" y="1655034"/>
            <a:ext cx="2675342"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直接连接符 14">
            <a:extLst>
              <a:ext uri="{FF2B5EF4-FFF2-40B4-BE49-F238E27FC236}">
                <a16:creationId xmlns:a16="http://schemas.microsoft.com/office/drawing/2014/main" id="{51759F01-A05E-20A2-A018-D3703F575FB0}"/>
              </a:ext>
            </a:extLst>
          </p:cNvPr>
          <p:cNvCxnSpPr>
            <a:cxnSpLocks/>
          </p:cNvCxnSpPr>
          <p:nvPr/>
        </p:nvCxnSpPr>
        <p:spPr>
          <a:xfrm>
            <a:off x="6705725" y="1608268"/>
            <a:ext cx="2675342"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接连接符 15">
            <a:extLst>
              <a:ext uri="{FF2B5EF4-FFF2-40B4-BE49-F238E27FC236}">
                <a16:creationId xmlns:a16="http://schemas.microsoft.com/office/drawing/2014/main" id="{EBFE1FBA-1801-4D04-8240-AF1A9AC5B33D}"/>
              </a:ext>
            </a:extLst>
          </p:cNvPr>
          <p:cNvCxnSpPr>
            <a:cxnSpLocks/>
          </p:cNvCxnSpPr>
          <p:nvPr/>
        </p:nvCxnSpPr>
        <p:spPr>
          <a:xfrm>
            <a:off x="6705725" y="537434"/>
            <a:ext cx="267534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直接连接符 16">
            <a:extLst>
              <a:ext uri="{FF2B5EF4-FFF2-40B4-BE49-F238E27FC236}">
                <a16:creationId xmlns:a16="http://schemas.microsoft.com/office/drawing/2014/main" id="{A7B67ECF-A39E-FF40-6507-B0597C97E011}"/>
              </a:ext>
            </a:extLst>
          </p:cNvPr>
          <p:cNvCxnSpPr>
            <a:cxnSpLocks/>
          </p:cNvCxnSpPr>
          <p:nvPr/>
        </p:nvCxnSpPr>
        <p:spPr>
          <a:xfrm>
            <a:off x="812925" y="2730300"/>
            <a:ext cx="267534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直接连接符 17">
            <a:extLst>
              <a:ext uri="{FF2B5EF4-FFF2-40B4-BE49-F238E27FC236}">
                <a16:creationId xmlns:a16="http://schemas.microsoft.com/office/drawing/2014/main" id="{5CA457C8-FB40-62D6-34EA-E571212DC3E3}"/>
              </a:ext>
            </a:extLst>
          </p:cNvPr>
          <p:cNvCxnSpPr>
            <a:cxnSpLocks/>
          </p:cNvCxnSpPr>
          <p:nvPr/>
        </p:nvCxnSpPr>
        <p:spPr>
          <a:xfrm>
            <a:off x="6705725" y="2730300"/>
            <a:ext cx="267534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直接连接符 18">
            <a:extLst>
              <a:ext uri="{FF2B5EF4-FFF2-40B4-BE49-F238E27FC236}">
                <a16:creationId xmlns:a16="http://schemas.microsoft.com/office/drawing/2014/main" id="{0AF49DB8-9F73-589C-1C42-C4C6B3BA151B}"/>
              </a:ext>
            </a:extLst>
          </p:cNvPr>
          <p:cNvCxnSpPr>
            <a:cxnSpLocks/>
          </p:cNvCxnSpPr>
          <p:nvPr/>
        </p:nvCxnSpPr>
        <p:spPr>
          <a:xfrm>
            <a:off x="812925" y="5079602"/>
            <a:ext cx="2675342"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文本框 19">
            <a:extLst>
              <a:ext uri="{FF2B5EF4-FFF2-40B4-BE49-F238E27FC236}">
                <a16:creationId xmlns:a16="http://schemas.microsoft.com/office/drawing/2014/main" id="{4857FEDC-3A4B-1460-58C2-5FC15E9782DF}"/>
              </a:ext>
            </a:extLst>
          </p:cNvPr>
          <p:cNvSpPr txBox="1"/>
          <p:nvPr/>
        </p:nvSpPr>
        <p:spPr>
          <a:xfrm>
            <a:off x="3045743" y="168102"/>
            <a:ext cx="992982" cy="369332"/>
          </a:xfrm>
          <a:prstGeom prst="rect">
            <a:avLst/>
          </a:prstGeom>
          <a:noFill/>
        </p:spPr>
        <p:txBody>
          <a:bodyPr wrap="square" rtlCol="0">
            <a:spAutoFit/>
          </a:bodyPr>
          <a:lstStyle/>
          <a:p>
            <a:r>
              <a:rPr lang="en-US" altLang="zh-CN" b="1" dirty="0">
                <a:solidFill>
                  <a:schemeClr val="accent4"/>
                </a:solidFill>
              </a:rPr>
              <a:t>2.5V</a:t>
            </a:r>
            <a:endParaRPr lang="zh-CN" altLang="en-US" b="1" dirty="0">
              <a:solidFill>
                <a:schemeClr val="accent4"/>
              </a:solidFill>
            </a:endParaRPr>
          </a:p>
        </p:txBody>
      </p:sp>
      <p:sp>
        <p:nvSpPr>
          <p:cNvPr id="21" name="文本框 20">
            <a:extLst>
              <a:ext uri="{FF2B5EF4-FFF2-40B4-BE49-F238E27FC236}">
                <a16:creationId xmlns:a16="http://schemas.microsoft.com/office/drawing/2014/main" id="{5BDB7E18-57E9-340D-090B-AB5F2302E77F}"/>
              </a:ext>
            </a:extLst>
          </p:cNvPr>
          <p:cNvSpPr txBox="1"/>
          <p:nvPr/>
        </p:nvSpPr>
        <p:spPr>
          <a:xfrm>
            <a:off x="8926332" y="187022"/>
            <a:ext cx="992982" cy="369332"/>
          </a:xfrm>
          <a:prstGeom prst="rect">
            <a:avLst/>
          </a:prstGeom>
          <a:noFill/>
        </p:spPr>
        <p:txBody>
          <a:bodyPr wrap="square" rtlCol="0">
            <a:spAutoFit/>
          </a:bodyPr>
          <a:lstStyle/>
          <a:p>
            <a:r>
              <a:rPr lang="en-US" altLang="zh-CN" b="1" dirty="0">
                <a:solidFill>
                  <a:schemeClr val="accent4"/>
                </a:solidFill>
              </a:rPr>
              <a:t>2.5V</a:t>
            </a:r>
            <a:endParaRPr lang="zh-CN" altLang="en-US" b="1" dirty="0">
              <a:solidFill>
                <a:schemeClr val="accent4"/>
              </a:solidFill>
            </a:endParaRPr>
          </a:p>
        </p:txBody>
      </p:sp>
      <p:sp>
        <p:nvSpPr>
          <p:cNvPr id="22" name="文本框 21">
            <a:extLst>
              <a:ext uri="{FF2B5EF4-FFF2-40B4-BE49-F238E27FC236}">
                <a16:creationId xmlns:a16="http://schemas.microsoft.com/office/drawing/2014/main" id="{BF335CA0-5F3B-E400-3BB7-F0E708CEFD8A}"/>
              </a:ext>
            </a:extLst>
          </p:cNvPr>
          <p:cNvSpPr txBox="1"/>
          <p:nvPr/>
        </p:nvSpPr>
        <p:spPr>
          <a:xfrm>
            <a:off x="2991776" y="3579495"/>
            <a:ext cx="992982" cy="369332"/>
          </a:xfrm>
          <a:prstGeom prst="rect">
            <a:avLst/>
          </a:prstGeom>
          <a:noFill/>
        </p:spPr>
        <p:txBody>
          <a:bodyPr wrap="square" rtlCol="0">
            <a:spAutoFit/>
          </a:bodyPr>
          <a:lstStyle/>
          <a:p>
            <a:r>
              <a:rPr lang="en-US" altLang="zh-CN" b="1" dirty="0">
                <a:solidFill>
                  <a:schemeClr val="accent4"/>
                </a:solidFill>
              </a:rPr>
              <a:t>2.5V</a:t>
            </a:r>
            <a:endParaRPr lang="zh-CN" altLang="en-US" b="1" dirty="0">
              <a:solidFill>
                <a:schemeClr val="accent4"/>
              </a:solidFill>
            </a:endParaRPr>
          </a:p>
        </p:txBody>
      </p:sp>
      <p:cxnSp>
        <p:nvCxnSpPr>
          <p:cNvPr id="23" name="直接连接符 22">
            <a:extLst>
              <a:ext uri="{FF2B5EF4-FFF2-40B4-BE49-F238E27FC236}">
                <a16:creationId xmlns:a16="http://schemas.microsoft.com/office/drawing/2014/main" id="{10FA5F1B-ECEE-6763-2FFF-2BD5ECD0A936}"/>
              </a:ext>
            </a:extLst>
          </p:cNvPr>
          <p:cNvCxnSpPr>
            <a:cxnSpLocks/>
          </p:cNvCxnSpPr>
          <p:nvPr/>
        </p:nvCxnSpPr>
        <p:spPr>
          <a:xfrm>
            <a:off x="812925" y="4025701"/>
            <a:ext cx="267534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直接连接符 23">
            <a:extLst>
              <a:ext uri="{FF2B5EF4-FFF2-40B4-BE49-F238E27FC236}">
                <a16:creationId xmlns:a16="http://schemas.microsoft.com/office/drawing/2014/main" id="{0A26A16C-F40B-5045-7CA6-7208158A465F}"/>
              </a:ext>
            </a:extLst>
          </p:cNvPr>
          <p:cNvCxnSpPr>
            <a:cxnSpLocks/>
          </p:cNvCxnSpPr>
          <p:nvPr/>
        </p:nvCxnSpPr>
        <p:spPr>
          <a:xfrm>
            <a:off x="812925" y="6193168"/>
            <a:ext cx="2675342" cy="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文本框 24">
            <a:extLst>
              <a:ext uri="{FF2B5EF4-FFF2-40B4-BE49-F238E27FC236}">
                <a16:creationId xmlns:a16="http://schemas.microsoft.com/office/drawing/2014/main" id="{D4010468-1923-CBA0-E3F9-4449F5531725}"/>
              </a:ext>
            </a:extLst>
          </p:cNvPr>
          <p:cNvSpPr txBox="1"/>
          <p:nvPr/>
        </p:nvSpPr>
        <p:spPr>
          <a:xfrm>
            <a:off x="3045743" y="1301964"/>
            <a:ext cx="781190" cy="369332"/>
          </a:xfrm>
          <a:prstGeom prst="rect">
            <a:avLst/>
          </a:prstGeom>
          <a:noFill/>
        </p:spPr>
        <p:txBody>
          <a:bodyPr wrap="square" rtlCol="0">
            <a:spAutoFit/>
          </a:bodyPr>
          <a:lstStyle/>
          <a:p>
            <a:r>
              <a:rPr lang="en-US" altLang="zh-CN" b="1" dirty="0">
                <a:solidFill>
                  <a:schemeClr val="accent6"/>
                </a:solidFill>
              </a:rPr>
              <a:t>1.25V</a:t>
            </a:r>
            <a:endParaRPr lang="zh-CN" altLang="en-US" b="1" dirty="0">
              <a:solidFill>
                <a:schemeClr val="accent6"/>
              </a:solidFill>
            </a:endParaRPr>
          </a:p>
        </p:txBody>
      </p:sp>
      <p:sp>
        <p:nvSpPr>
          <p:cNvPr id="26" name="文本框 25">
            <a:extLst>
              <a:ext uri="{FF2B5EF4-FFF2-40B4-BE49-F238E27FC236}">
                <a16:creationId xmlns:a16="http://schemas.microsoft.com/office/drawing/2014/main" id="{4B144B8F-81EE-6193-8058-A79C103C451A}"/>
              </a:ext>
            </a:extLst>
          </p:cNvPr>
          <p:cNvSpPr txBox="1"/>
          <p:nvPr/>
        </p:nvSpPr>
        <p:spPr>
          <a:xfrm>
            <a:off x="8926332" y="1220017"/>
            <a:ext cx="781190" cy="369332"/>
          </a:xfrm>
          <a:prstGeom prst="rect">
            <a:avLst/>
          </a:prstGeom>
          <a:noFill/>
        </p:spPr>
        <p:txBody>
          <a:bodyPr wrap="square" rtlCol="0">
            <a:spAutoFit/>
          </a:bodyPr>
          <a:lstStyle/>
          <a:p>
            <a:r>
              <a:rPr lang="en-US" altLang="zh-CN" b="1" dirty="0">
                <a:solidFill>
                  <a:schemeClr val="accent6"/>
                </a:solidFill>
              </a:rPr>
              <a:t>1.5V</a:t>
            </a:r>
            <a:endParaRPr lang="zh-CN" altLang="en-US" b="1" dirty="0">
              <a:solidFill>
                <a:schemeClr val="accent6"/>
              </a:solidFill>
            </a:endParaRPr>
          </a:p>
        </p:txBody>
      </p:sp>
      <p:sp>
        <p:nvSpPr>
          <p:cNvPr id="27" name="文本框 26">
            <a:extLst>
              <a:ext uri="{FF2B5EF4-FFF2-40B4-BE49-F238E27FC236}">
                <a16:creationId xmlns:a16="http://schemas.microsoft.com/office/drawing/2014/main" id="{829E6FF6-C0E6-1E68-114B-407F1C4D1ED6}"/>
              </a:ext>
            </a:extLst>
          </p:cNvPr>
          <p:cNvSpPr txBox="1"/>
          <p:nvPr/>
        </p:nvSpPr>
        <p:spPr>
          <a:xfrm>
            <a:off x="2991776" y="4686855"/>
            <a:ext cx="781190" cy="369332"/>
          </a:xfrm>
          <a:prstGeom prst="rect">
            <a:avLst/>
          </a:prstGeom>
          <a:noFill/>
        </p:spPr>
        <p:txBody>
          <a:bodyPr wrap="square" rtlCol="0">
            <a:spAutoFit/>
          </a:bodyPr>
          <a:lstStyle/>
          <a:p>
            <a:r>
              <a:rPr lang="en-US" altLang="zh-CN" b="1" dirty="0">
                <a:solidFill>
                  <a:schemeClr val="accent6"/>
                </a:solidFill>
              </a:rPr>
              <a:t>2.2V</a:t>
            </a:r>
            <a:endParaRPr lang="zh-CN" altLang="en-US" b="1" dirty="0">
              <a:solidFill>
                <a:schemeClr val="accent6"/>
              </a:solidFill>
            </a:endParaRPr>
          </a:p>
        </p:txBody>
      </p:sp>
      <p:sp>
        <p:nvSpPr>
          <p:cNvPr id="28" name="文本框 27">
            <a:extLst>
              <a:ext uri="{FF2B5EF4-FFF2-40B4-BE49-F238E27FC236}">
                <a16:creationId xmlns:a16="http://schemas.microsoft.com/office/drawing/2014/main" id="{892C1D74-0991-DBFD-4819-F50A2913F2FA}"/>
              </a:ext>
            </a:extLst>
          </p:cNvPr>
          <p:cNvSpPr txBox="1"/>
          <p:nvPr/>
        </p:nvSpPr>
        <p:spPr>
          <a:xfrm>
            <a:off x="3005667" y="2740289"/>
            <a:ext cx="992982" cy="369332"/>
          </a:xfrm>
          <a:prstGeom prst="rect">
            <a:avLst/>
          </a:prstGeom>
          <a:noFill/>
        </p:spPr>
        <p:txBody>
          <a:bodyPr wrap="square" rtlCol="0">
            <a:spAutoFit/>
          </a:bodyPr>
          <a:lstStyle/>
          <a:p>
            <a:r>
              <a:rPr lang="en-US" altLang="zh-CN" b="1" dirty="0">
                <a:solidFill>
                  <a:schemeClr val="accent4"/>
                </a:solidFill>
              </a:rPr>
              <a:t>0V</a:t>
            </a:r>
            <a:endParaRPr lang="zh-CN" altLang="en-US" b="1" dirty="0">
              <a:solidFill>
                <a:schemeClr val="accent4"/>
              </a:solidFill>
            </a:endParaRPr>
          </a:p>
        </p:txBody>
      </p:sp>
      <p:sp>
        <p:nvSpPr>
          <p:cNvPr id="29" name="文本框 28">
            <a:extLst>
              <a:ext uri="{FF2B5EF4-FFF2-40B4-BE49-F238E27FC236}">
                <a16:creationId xmlns:a16="http://schemas.microsoft.com/office/drawing/2014/main" id="{2D78A23F-6842-A704-0F0D-1DEC399ED5FF}"/>
              </a:ext>
            </a:extLst>
          </p:cNvPr>
          <p:cNvSpPr txBox="1"/>
          <p:nvPr/>
        </p:nvSpPr>
        <p:spPr>
          <a:xfrm>
            <a:off x="8926332" y="2740289"/>
            <a:ext cx="992982" cy="369332"/>
          </a:xfrm>
          <a:prstGeom prst="rect">
            <a:avLst/>
          </a:prstGeom>
          <a:noFill/>
        </p:spPr>
        <p:txBody>
          <a:bodyPr wrap="square" rtlCol="0">
            <a:spAutoFit/>
          </a:bodyPr>
          <a:lstStyle/>
          <a:p>
            <a:r>
              <a:rPr lang="en-US" altLang="zh-CN" b="1" dirty="0">
                <a:solidFill>
                  <a:schemeClr val="accent4"/>
                </a:solidFill>
              </a:rPr>
              <a:t>0.5V</a:t>
            </a:r>
            <a:endParaRPr lang="zh-CN" altLang="en-US" b="1" dirty="0">
              <a:solidFill>
                <a:schemeClr val="accent4"/>
              </a:solidFill>
            </a:endParaRPr>
          </a:p>
        </p:txBody>
      </p:sp>
      <p:sp>
        <p:nvSpPr>
          <p:cNvPr id="30" name="文本框 29">
            <a:extLst>
              <a:ext uri="{FF2B5EF4-FFF2-40B4-BE49-F238E27FC236}">
                <a16:creationId xmlns:a16="http://schemas.microsoft.com/office/drawing/2014/main" id="{683E7234-3528-AC44-C184-179D00C27FC0}"/>
              </a:ext>
            </a:extLst>
          </p:cNvPr>
          <p:cNvSpPr txBox="1"/>
          <p:nvPr/>
        </p:nvSpPr>
        <p:spPr>
          <a:xfrm>
            <a:off x="2991776" y="6179356"/>
            <a:ext cx="992982" cy="369332"/>
          </a:xfrm>
          <a:prstGeom prst="rect">
            <a:avLst/>
          </a:prstGeom>
          <a:noFill/>
        </p:spPr>
        <p:txBody>
          <a:bodyPr wrap="square" rtlCol="0">
            <a:spAutoFit/>
          </a:bodyPr>
          <a:lstStyle/>
          <a:p>
            <a:r>
              <a:rPr lang="en-US" altLang="zh-CN" b="1" dirty="0">
                <a:solidFill>
                  <a:schemeClr val="accent4"/>
                </a:solidFill>
              </a:rPr>
              <a:t>1.9V</a:t>
            </a:r>
            <a:endParaRPr lang="zh-CN" altLang="en-US" b="1" dirty="0">
              <a:solidFill>
                <a:schemeClr val="accent4"/>
              </a:solidFill>
            </a:endParaRPr>
          </a:p>
        </p:txBody>
      </p:sp>
      <p:pic>
        <p:nvPicPr>
          <p:cNvPr id="3" name="图片 2">
            <a:extLst>
              <a:ext uri="{FF2B5EF4-FFF2-40B4-BE49-F238E27FC236}">
                <a16:creationId xmlns:a16="http://schemas.microsoft.com/office/drawing/2014/main" id="{CF13F4B7-1617-35A5-4E2D-17688EE76C1B}"/>
              </a:ext>
            </a:extLst>
          </p:cNvPr>
          <p:cNvPicPr>
            <a:picLocks noChangeAspect="1"/>
          </p:cNvPicPr>
          <p:nvPr/>
        </p:nvPicPr>
        <p:blipFill>
          <a:blip r:embed="rId6"/>
          <a:stretch>
            <a:fillRect/>
          </a:stretch>
        </p:blipFill>
        <p:spPr>
          <a:xfrm>
            <a:off x="6155267" y="3422977"/>
            <a:ext cx="5689071" cy="3387485"/>
          </a:xfrm>
          <a:prstGeom prst="rect">
            <a:avLst/>
          </a:prstGeom>
        </p:spPr>
      </p:pic>
    </p:spTree>
    <p:extLst>
      <p:ext uri="{BB962C8B-B14F-4D97-AF65-F5344CB8AC3E}">
        <p14:creationId xmlns:p14="http://schemas.microsoft.com/office/powerpoint/2010/main" val="995364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DF985ED-F0CF-6124-5466-AB8F36AB5B8E}"/>
              </a:ext>
            </a:extLst>
          </p:cNvPr>
          <p:cNvPicPr>
            <a:picLocks noChangeAspect="1"/>
          </p:cNvPicPr>
          <p:nvPr/>
        </p:nvPicPr>
        <p:blipFill>
          <a:blip r:embed="rId3"/>
          <a:stretch>
            <a:fillRect/>
          </a:stretch>
        </p:blipFill>
        <p:spPr>
          <a:xfrm>
            <a:off x="0" y="1379218"/>
            <a:ext cx="3862025" cy="3600000"/>
          </a:xfrm>
          <a:prstGeom prst="rect">
            <a:avLst/>
          </a:prstGeom>
        </p:spPr>
      </p:pic>
      <p:cxnSp>
        <p:nvCxnSpPr>
          <p:cNvPr id="32" name="直接箭头连接符 31">
            <a:extLst>
              <a:ext uri="{FF2B5EF4-FFF2-40B4-BE49-F238E27FC236}">
                <a16:creationId xmlns:a16="http://schemas.microsoft.com/office/drawing/2014/main" id="{71248B12-14F9-F63A-14A2-C3F38AA9D540}"/>
              </a:ext>
            </a:extLst>
          </p:cNvPr>
          <p:cNvCxnSpPr>
            <a:cxnSpLocks/>
          </p:cNvCxnSpPr>
          <p:nvPr/>
        </p:nvCxnSpPr>
        <p:spPr>
          <a:xfrm>
            <a:off x="2986049" y="3503539"/>
            <a:ext cx="0" cy="79298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文本框 32">
            <a:extLst>
              <a:ext uri="{FF2B5EF4-FFF2-40B4-BE49-F238E27FC236}">
                <a16:creationId xmlns:a16="http://schemas.microsoft.com/office/drawing/2014/main" id="{C2A7B53B-133C-E576-23C2-CA47E7B35E41}"/>
              </a:ext>
            </a:extLst>
          </p:cNvPr>
          <p:cNvSpPr txBox="1"/>
          <p:nvPr/>
        </p:nvSpPr>
        <p:spPr>
          <a:xfrm>
            <a:off x="2999639" y="3715364"/>
            <a:ext cx="862384" cy="369332"/>
          </a:xfrm>
          <a:prstGeom prst="rect">
            <a:avLst/>
          </a:prstGeom>
          <a:noFill/>
        </p:spPr>
        <p:txBody>
          <a:bodyPr wrap="square" rtlCol="0">
            <a:spAutoFit/>
          </a:bodyPr>
          <a:lstStyle/>
          <a:p>
            <a:r>
              <a:rPr lang="en-US" altLang="zh-CN" b="1" dirty="0">
                <a:solidFill>
                  <a:srgbClr val="FF0000"/>
                </a:solidFill>
              </a:rPr>
              <a:t>400uA</a:t>
            </a:r>
          </a:p>
        </p:txBody>
      </p:sp>
      <p:sp>
        <p:nvSpPr>
          <p:cNvPr id="7" name="文本框 6">
            <a:extLst>
              <a:ext uri="{FF2B5EF4-FFF2-40B4-BE49-F238E27FC236}">
                <a16:creationId xmlns:a16="http://schemas.microsoft.com/office/drawing/2014/main" id="{0E4F3202-5BDE-9A81-2FE5-33F5CC2AD43A}"/>
              </a:ext>
            </a:extLst>
          </p:cNvPr>
          <p:cNvSpPr txBox="1"/>
          <p:nvPr/>
        </p:nvSpPr>
        <p:spPr>
          <a:xfrm>
            <a:off x="1099848" y="4167672"/>
            <a:ext cx="862384" cy="369332"/>
          </a:xfrm>
          <a:prstGeom prst="rect">
            <a:avLst/>
          </a:prstGeom>
          <a:noFill/>
        </p:spPr>
        <p:txBody>
          <a:bodyPr wrap="square" rtlCol="0">
            <a:spAutoFit/>
          </a:bodyPr>
          <a:lstStyle/>
          <a:p>
            <a:r>
              <a:rPr lang="en-US" altLang="zh-CN" b="1" dirty="0">
                <a:solidFill>
                  <a:srgbClr val="FF0000"/>
                </a:solidFill>
              </a:rPr>
              <a:t>1.25V</a:t>
            </a:r>
          </a:p>
        </p:txBody>
      </p:sp>
      <p:pic>
        <p:nvPicPr>
          <p:cNvPr id="8" name="图片 7">
            <a:extLst>
              <a:ext uri="{FF2B5EF4-FFF2-40B4-BE49-F238E27FC236}">
                <a16:creationId xmlns:a16="http://schemas.microsoft.com/office/drawing/2014/main" id="{A66EC8E9-E09B-31B1-EF10-C60EBC18EF60}"/>
              </a:ext>
            </a:extLst>
          </p:cNvPr>
          <p:cNvPicPr>
            <a:picLocks noChangeAspect="1"/>
          </p:cNvPicPr>
          <p:nvPr/>
        </p:nvPicPr>
        <p:blipFill>
          <a:blip r:embed="rId3"/>
          <a:stretch>
            <a:fillRect/>
          </a:stretch>
        </p:blipFill>
        <p:spPr>
          <a:xfrm>
            <a:off x="3945466" y="1379218"/>
            <a:ext cx="3862025" cy="3600000"/>
          </a:xfrm>
          <a:prstGeom prst="rect">
            <a:avLst/>
          </a:prstGeom>
        </p:spPr>
      </p:pic>
      <p:pic>
        <p:nvPicPr>
          <p:cNvPr id="9" name="图片 8">
            <a:extLst>
              <a:ext uri="{FF2B5EF4-FFF2-40B4-BE49-F238E27FC236}">
                <a16:creationId xmlns:a16="http://schemas.microsoft.com/office/drawing/2014/main" id="{03FEEC5D-CC62-A1BF-6568-FA2D44EBD574}"/>
              </a:ext>
            </a:extLst>
          </p:cNvPr>
          <p:cNvPicPr>
            <a:picLocks noChangeAspect="1"/>
          </p:cNvPicPr>
          <p:nvPr/>
        </p:nvPicPr>
        <p:blipFill>
          <a:blip r:embed="rId3"/>
          <a:stretch>
            <a:fillRect/>
          </a:stretch>
        </p:blipFill>
        <p:spPr>
          <a:xfrm>
            <a:off x="8151937" y="1379218"/>
            <a:ext cx="3862025" cy="3600000"/>
          </a:xfrm>
          <a:prstGeom prst="rect">
            <a:avLst/>
          </a:prstGeom>
        </p:spPr>
      </p:pic>
      <p:sp>
        <p:nvSpPr>
          <p:cNvPr id="10" name="文本框 9">
            <a:extLst>
              <a:ext uri="{FF2B5EF4-FFF2-40B4-BE49-F238E27FC236}">
                <a16:creationId xmlns:a16="http://schemas.microsoft.com/office/drawing/2014/main" id="{DD9A0D6F-C4BA-AE33-25FC-542008A2CD1B}"/>
              </a:ext>
            </a:extLst>
          </p:cNvPr>
          <p:cNvSpPr txBox="1"/>
          <p:nvPr/>
        </p:nvSpPr>
        <p:spPr>
          <a:xfrm>
            <a:off x="5014094" y="4152811"/>
            <a:ext cx="862384" cy="369332"/>
          </a:xfrm>
          <a:prstGeom prst="rect">
            <a:avLst/>
          </a:prstGeom>
          <a:noFill/>
        </p:spPr>
        <p:txBody>
          <a:bodyPr wrap="square" rtlCol="0">
            <a:spAutoFit/>
          </a:bodyPr>
          <a:lstStyle/>
          <a:p>
            <a:r>
              <a:rPr lang="en-US" altLang="zh-CN" b="1" dirty="0">
                <a:solidFill>
                  <a:srgbClr val="FF0000"/>
                </a:solidFill>
              </a:rPr>
              <a:t>1.25V</a:t>
            </a:r>
          </a:p>
        </p:txBody>
      </p:sp>
      <p:sp>
        <p:nvSpPr>
          <p:cNvPr id="11" name="文本框 10">
            <a:extLst>
              <a:ext uri="{FF2B5EF4-FFF2-40B4-BE49-F238E27FC236}">
                <a16:creationId xmlns:a16="http://schemas.microsoft.com/office/drawing/2014/main" id="{EE457A77-FE7B-9552-F0B8-232307E99664}"/>
              </a:ext>
            </a:extLst>
          </p:cNvPr>
          <p:cNvSpPr txBox="1"/>
          <p:nvPr/>
        </p:nvSpPr>
        <p:spPr>
          <a:xfrm>
            <a:off x="9296765" y="4146888"/>
            <a:ext cx="862384" cy="369332"/>
          </a:xfrm>
          <a:prstGeom prst="rect">
            <a:avLst/>
          </a:prstGeom>
          <a:noFill/>
        </p:spPr>
        <p:txBody>
          <a:bodyPr wrap="square" rtlCol="0">
            <a:spAutoFit/>
          </a:bodyPr>
          <a:lstStyle/>
          <a:p>
            <a:r>
              <a:rPr lang="en-US" altLang="zh-CN" b="1" dirty="0">
                <a:solidFill>
                  <a:srgbClr val="FF0000"/>
                </a:solidFill>
              </a:rPr>
              <a:t>1.25V</a:t>
            </a:r>
          </a:p>
        </p:txBody>
      </p:sp>
      <p:cxnSp>
        <p:nvCxnSpPr>
          <p:cNvPr id="12" name="直接箭头连接符 11">
            <a:extLst>
              <a:ext uri="{FF2B5EF4-FFF2-40B4-BE49-F238E27FC236}">
                <a16:creationId xmlns:a16="http://schemas.microsoft.com/office/drawing/2014/main" id="{F790FC09-4C6A-1480-E5E2-62838AA5F6E8}"/>
              </a:ext>
            </a:extLst>
          </p:cNvPr>
          <p:cNvCxnSpPr>
            <a:cxnSpLocks/>
          </p:cNvCxnSpPr>
          <p:nvPr/>
        </p:nvCxnSpPr>
        <p:spPr>
          <a:xfrm>
            <a:off x="6931517" y="3503539"/>
            <a:ext cx="0" cy="79298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文本框 12">
            <a:extLst>
              <a:ext uri="{FF2B5EF4-FFF2-40B4-BE49-F238E27FC236}">
                <a16:creationId xmlns:a16="http://schemas.microsoft.com/office/drawing/2014/main" id="{E614FE77-CE05-1B26-0356-E3AEA14C22C5}"/>
              </a:ext>
            </a:extLst>
          </p:cNvPr>
          <p:cNvSpPr txBox="1"/>
          <p:nvPr/>
        </p:nvSpPr>
        <p:spPr>
          <a:xfrm>
            <a:off x="6945107" y="3715364"/>
            <a:ext cx="862384" cy="369332"/>
          </a:xfrm>
          <a:prstGeom prst="rect">
            <a:avLst/>
          </a:prstGeom>
          <a:noFill/>
        </p:spPr>
        <p:txBody>
          <a:bodyPr wrap="square" rtlCol="0">
            <a:spAutoFit/>
          </a:bodyPr>
          <a:lstStyle/>
          <a:p>
            <a:r>
              <a:rPr lang="en-US" altLang="zh-CN" b="1" dirty="0">
                <a:solidFill>
                  <a:srgbClr val="FF0000"/>
                </a:solidFill>
              </a:rPr>
              <a:t>800uA</a:t>
            </a:r>
          </a:p>
        </p:txBody>
      </p:sp>
      <p:cxnSp>
        <p:nvCxnSpPr>
          <p:cNvPr id="14" name="直接箭头连接符 13">
            <a:extLst>
              <a:ext uri="{FF2B5EF4-FFF2-40B4-BE49-F238E27FC236}">
                <a16:creationId xmlns:a16="http://schemas.microsoft.com/office/drawing/2014/main" id="{4038AA1D-D56B-2EBF-38FA-BF3C3DC40CF9}"/>
              </a:ext>
            </a:extLst>
          </p:cNvPr>
          <p:cNvCxnSpPr>
            <a:cxnSpLocks/>
          </p:cNvCxnSpPr>
          <p:nvPr/>
        </p:nvCxnSpPr>
        <p:spPr>
          <a:xfrm>
            <a:off x="11135868" y="3503539"/>
            <a:ext cx="0" cy="792983"/>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文本框 14">
            <a:extLst>
              <a:ext uri="{FF2B5EF4-FFF2-40B4-BE49-F238E27FC236}">
                <a16:creationId xmlns:a16="http://schemas.microsoft.com/office/drawing/2014/main" id="{9C59B4A7-4B26-271B-8049-075379C5524C}"/>
              </a:ext>
            </a:extLst>
          </p:cNvPr>
          <p:cNvSpPr txBox="1"/>
          <p:nvPr/>
        </p:nvSpPr>
        <p:spPr>
          <a:xfrm>
            <a:off x="11149458" y="3715364"/>
            <a:ext cx="862384" cy="369332"/>
          </a:xfrm>
          <a:prstGeom prst="rect">
            <a:avLst/>
          </a:prstGeom>
          <a:noFill/>
        </p:spPr>
        <p:txBody>
          <a:bodyPr wrap="square" rtlCol="0">
            <a:spAutoFit/>
          </a:bodyPr>
          <a:lstStyle/>
          <a:p>
            <a:r>
              <a:rPr lang="en-US" altLang="zh-CN" b="1" dirty="0">
                <a:solidFill>
                  <a:srgbClr val="FF0000"/>
                </a:solidFill>
              </a:rPr>
              <a:t>1.6mA</a:t>
            </a:r>
          </a:p>
        </p:txBody>
      </p:sp>
      <p:sp>
        <p:nvSpPr>
          <p:cNvPr id="18" name="文本框 17">
            <a:extLst>
              <a:ext uri="{FF2B5EF4-FFF2-40B4-BE49-F238E27FC236}">
                <a16:creationId xmlns:a16="http://schemas.microsoft.com/office/drawing/2014/main" id="{AFF6738D-86D2-0C5A-4477-D82A6848A35B}"/>
              </a:ext>
            </a:extLst>
          </p:cNvPr>
          <p:cNvSpPr txBox="1"/>
          <p:nvPr/>
        </p:nvSpPr>
        <p:spPr>
          <a:xfrm>
            <a:off x="5482474" y="2015530"/>
            <a:ext cx="862384" cy="307777"/>
          </a:xfrm>
          <a:prstGeom prst="rect">
            <a:avLst/>
          </a:prstGeom>
          <a:noFill/>
        </p:spPr>
        <p:txBody>
          <a:bodyPr wrap="square" rtlCol="0">
            <a:spAutoFit/>
          </a:bodyPr>
          <a:lstStyle/>
          <a:p>
            <a:r>
              <a:rPr lang="en-US" altLang="zh-CN" sz="1400" b="1" dirty="0">
                <a:solidFill>
                  <a:srgbClr val="FF0000"/>
                </a:solidFill>
              </a:rPr>
              <a:t>1.2kΩ</a:t>
            </a:r>
            <a:endParaRPr lang="zh-CN" altLang="en-US" sz="1400" b="1" dirty="0">
              <a:solidFill>
                <a:srgbClr val="FF0000"/>
              </a:solidFill>
            </a:endParaRPr>
          </a:p>
        </p:txBody>
      </p:sp>
      <p:sp>
        <p:nvSpPr>
          <p:cNvPr id="19" name="文本框 18">
            <a:extLst>
              <a:ext uri="{FF2B5EF4-FFF2-40B4-BE49-F238E27FC236}">
                <a16:creationId xmlns:a16="http://schemas.microsoft.com/office/drawing/2014/main" id="{C1308140-93E3-5A61-B22B-D5B6B3091BD4}"/>
              </a:ext>
            </a:extLst>
          </p:cNvPr>
          <p:cNvSpPr txBox="1"/>
          <p:nvPr/>
        </p:nvSpPr>
        <p:spPr>
          <a:xfrm>
            <a:off x="7289553" y="2023636"/>
            <a:ext cx="862384" cy="307777"/>
          </a:xfrm>
          <a:prstGeom prst="rect">
            <a:avLst/>
          </a:prstGeom>
          <a:noFill/>
        </p:spPr>
        <p:txBody>
          <a:bodyPr wrap="square" rtlCol="0">
            <a:spAutoFit/>
          </a:bodyPr>
          <a:lstStyle/>
          <a:p>
            <a:r>
              <a:rPr lang="en-US" altLang="zh-CN" sz="1400" b="1" dirty="0">
                <a:solidFill>
                  <a:srgbClr val="FF0000"/>
                </a:solidFill>
              </a:rPr>
              <a:t>1.2kΩ</a:t>
            </a:r>
            <a:endParaRPr lang="zh-CN" altLang="en-US" sz="1400" b="1" dirty="0">
              <a:solidFill>
                <a:srgbClr val="FF0000"/>
              </a:solidFill>
            </a:endParaRPr>
          </a:p>
        </p:txBody>
      </p:sp>
      <p:sp>
        <p:nvSpPr>
          <p:cNvPr id="20" name="文本框 19">
            <a:extLst>
              <a:ext uri="{FF2B5EF4-FFF2-40B4-BE49-F238E27FC236}">
                <a16:creationId xmlns:a16="http://schemas.microsoft.com/office/drawing/2014/main" id="{BD7A54B8-5CA9-F7AB-3A3F-EDDA4685DBA8}"/>
              </a:ext>
            </a:extLst>
          </p:cNvPr>
          <p:cNvSpPr txBox="1"/>
          <p:nvPr/>
        </p:nvSpPr>
        <p:spPr>
          <a:xfrm>
            <a:off x="1618243" y="4979218"/>
            <a:ext cx="600024" cy="369332"/>
          </a:xfrm>
          <a:prstGeom prst="rect">
            <a:avLst/>
          </a:prstGeom>
          <a:noFill/>
        </p:spPr>
        <p:txBody>
          <a:bodyPr wrap="square" rtlCol="0">
            <a:spAutoFit/>
          </a:bodyPr>
          <a:lstStyle/>
          <a:p>
            <a:r>
              <a:rPr lang="en-US" altLang="zh-CN" b="1" dirty="0">
                <a:solidFill>
                  <a:srgbClr val="FF0000"/>
                </a:solidFill>
              </a:rPr>
              <a:t>1:2</a:t>
            </a:r>
          </a:p>
        </p:txBody>
      </p:sp>
      <p:sp>
        <p:nvSpPr>
          <p:cNvPr id="21" name="文本框 20">
            <a:extLst>
              <a:ext uri="{FF2B5EF4-FFF2-40B4-BE49-F238E27FC236}">
                <a16:creationId xmlns:a16="http://schemas.microsoft.com/office/drawing/2014/main" id="{543149F0-8482-0DB8-7863-7E2CAFB6232B}"/>
              </a:ext>
            </a:extLst>
          </p:cNvPr>
          <p:cNvSpPr txBox="1"/>
          <p:nvPr/>
        </p:nvSpPr>
        <p:spPr>
          <a:xfrm>
            <a:off x="5623150" y="4979218"/>
            <a:ext cx="600024" cy="369332"/>
          </a:xfrm>
          <a:prstGeom prst="rect">
            <a:avLst/>
          </a:prstGeom>
          <a:noFill/>
        </p:spPr>
        <p:txBody>
          <a:bodyPr wrap="square" rtlCol="0">
            <a:spAutoFit/>
          </a:bodyPr>
          <a:lstStyle/>
          <a:p>
            <a:r>
              <a:rPr lang="en-US" altLang="zh-CN" b="1" dirty="0">
                <a:solidFill>
                  <a:srgbClr val="FF0000"/>
                </a:solidFill>
              </a:rPr>
              <a:t>1:4</a:t>
            </a:r>
          </a:p>
        </p:txBody>
      </p:sp>
      <p:sp>
        <p:nvSpPr>
          <p:cNvPr id="22" name="文本框 21">
            <a:extLst>
              <a:ext uri="{FF2B5EF4-FFF2-40B4-BE49-F238E27FC236}">
                <a16:creationId xmlns:a16="http://schemas.microsoft.com/office/drawing/2014/main" id="{4D04C210-EA76-72AE-8A51-E7F0CAA40314}"/>
              </a:ext>
            </a:extLst>
          </p:cNvPr>
          <p:cNvSpPr txBox="1"/>
          <p:nvPr/>
        </p:nvSpPr>
        <p:spPr>
          <a:xfrm>
            <a:off x="3351177" y="2038698"/>
            <a:ext cx="868680" cy="307777"/>
          </a:xfrm>
          <a:prstGeom prst="rect">
            <a:avLst/>
          </a:prstGeom>
          <a:noFill/>
        </p:spPr>
        <p:txBody>
          <a:bodyPr wrap="square" rtlCol="0">
            <a:spAutoFit/>
          </a:bodyPr>
          <a:lstStyle/>
          <a:p>
            <a:r>
              <a:rPr lang="en-US" altLang="zh-CN" sz="1400" b="1" dirty="0">
                <a:solidFill>
                  <a:srgbClr val="FF0000"/>
                </a:solidFill>
              </a:rPr>
              <a:t>2.35kΩ</a:t>
            </a:r>
            <a:endParaRPr lang="zh-CN" altLang="en-US" sz="1400" b="1" dirty="0">
              <a:solidFill>
                <a:srgbClr val="FF0000"/>
              </a:solidFill>
            </a:endParaRPr>
          </a:p>
        </p:txBody>
      </p:sp>
      <p:sp>
        <p:nvSpPr>
          <p:cNvPr id="23" name="文本框 22">
            <a:extLst>
              <a:ext uri="{FF2B5EF4-FFF2-40B4-BE49-F238E27FC236}">
                <a16:creationId xmlns:a16="http://schemas.microsoft.com/office/drawing/2014/main" id="{6B76F1CC-9B97-FCB7-AFA6-E86A1C5F81D2}"/>
              </a:ext>
            </a:extLst>
          </p:cNvPr>
          <p:cNvSpPr txBox="1"/>
          <p:nvPr/>
        </p:nvSpPr>
        <p:spPr>
          <a:xfrm>
            <a:off x="1349587" y="2038697"/>
            <a:ext cx="868680" cy="307777"/>
          </a:xfrm>
          <a:prstGeom prst="rect">
            <a:avLst/>
          </a:prstGeom>
          <a:noFill/>
        </p:spPr>
        <p:txBody>
          <a:bodyPr wrap="square" rtlCol="0">
            <a:spAutoFit/>
          </a:bodyPr>
          <a:lstStyle/>
          <a:p>
            <a:r>
              <a:rPr lang="en-US" altLang="zh-CN" sz="1400" b="1" dirty="0">
                <a:solidFill>
                  <a:srgbClr val="FF0000"/>
                </a:solidFill>
              </a:rPr>
              <a:t>2.2kΩ</a:t>
            </a:r>
            <a:endParaRPr lang="zh-CN" altLang="en-US" sz="1400" b="1" dirty="0">
              <a:solidFill>
                <a:srgbClr val="FF0000"/>
              </a:solidFill>
            </a:endParaRPr>
          </a:p>
        </p:txBody>
      </p:sp>
      <p:sp>
        <p:nvSpPr>
          <p:cNvPr id="24" name="文本框 23">
            <a:extLst>
              <a:ext uri="{FF2B5EF4-FFF2-40B4-BE49-F238E27FC236}">
                <a16:creationId xmlns:a16="http://schemas.microsoft.com/office/drawing/2014/main" id="{FFD78472-5D41-7862-9E0D-E1C8D487846E}"/>
              </a:ext>
            </a:extLst>
          </p:cNvPr>
          <p:cNvSpPr txBox="1"/>
          <p:nvPr/>
        </p:nvSpPr>
        <p:spPr>
          <a:xfrm>
            <a:off x="9550153" y="2015529"/>
            <a:ext cx="862384" cy="307777"/>
          </a:xfrm>
          <a:prstGeom prst="rect">
            <a:avLst/>
          </a:prstGeom>
          <a:noFill/>
        </p:spPr>
        <p:txBody>
          <a:bodyPr wrap="square" rtlCol="0">
            <a:spAutoFit/>
          </a:bodyPr>
          <a:lstStyle/>
          <a:p>
            <a:r>
              <a:rPr lang="en-US" altLang="zh-CN" sz="1400" b="1" dirty="0">
                <a:solidFill>
                  <a:srgbClr val="FF0000"/>
                </a:solidFill>
              </a:rPr>
              <a:t>600Ω</a:t>
            </a:r>
            <a:endParaRPr lang="zh-CN" altLang="en-US" sz="1400" b="1" dirty="0">
              <a:solidFill>
                <a:srgbClr val="FF0000"/>
              </a:solidFill>
            </a:endParaRPr>
          </a:p>
        </p:txBody>
      </p:sp>
      <p:sp>
        <p:nvSpPr>
          <p:cNvPr id="25" name="文本框 24">
            <a:extLst>
              <a:ext uri="{FF2B5EF4-FFF2-40B4-BE49-F238E27FC236}">
                <a16:creationId xmlns:a16="http://schemas.microsoft.com/office/drawing/2014/main" id="{965CC8C3-EAB0-BB90-C8F8-141A3DE40C6A}"/>
              </a:ext>
            </a:extLst>
          </p:cNvPr>
          <p:cNvSpPr txBox="1"/>
          <p:nvPr/>
        </p:nvSpPr>
        <p:spPr>
          <a:xfrm>
            <a:off x="11511494" y="2015247"/>
            <a:ext cx="862384" cy="307777"/>
          </a:xfrm>
          <a:prstGeom prst="rect">
            <a:avLst/>
          </a:prstGeom>
          <a:noFill/>
        </p:spPr>
        <p:txBody>
          <a:bodyPr wrap="square" rtlCol="0">
            <a:spAutoFit/>
          </a:bodyPr>
          <a:lstStyle/>
          <a:p>
            <a:r>
              <a:rPr lang="en-US" altLang="zh-CN" sz="1400" b="1" dirty="0">
                <a:solidFill>
                  <a:srgbClr val="FF0000"/>
                </a:solidFill>
              </a:rPr>
              <a:t>600Ω</a:t>
            </a:r>
            <a:endParaRPr lang="zh-CN" altLang="en-US" sz="1400" b="1" dirty="0">
              <a:solidFill>
                <a:srgbClr val="FF0000"/>
              </a:solidFill>
            </a:endParaRPr>
          </a:p>
        </p:txBody>
      </p:sp>
      <p:sp>
        <p:nvSpPr>
          <p:cNvPr id="26" name="文本框 25">
            <a:extLst>
              <a:ext uri="{FF2B5EF4-FFF2-40B4-BE49-F238E27FC236}">
                <a16:creationId xmlns:a16="http://schemas.microsoft.com/office/drawing/2014/main" id="{5DBD0409-B637-940D-7944-5D6225845E47}"/>
              </a:ext>
            </a:extLst>
          </p:cNvPr>
          <p:cNvSpPr txBox="1"/>
          <p:nvPr/>
        </p:nvSpPr>
        <p:spPr>
          <a:xfrm>
            <a:off x="9859137" y="4979218"/>
            <a:ext cx="600024" cy="369332"/>
          </a:xfrm>
          <a:prstGeom prst="rect">
            <a:avLst/>
          </a:prstGeom>
          <a:noFill/>
        </p:spPr>
        <p:txBody>
          <a:bodyPr wrap="square" rtlCol="0">
            <a:spAutoFit/>
          </a:bodyPr>
          <a:lstStyle/>
          <a:p>
            <a:r>
              <a:rPr lang="en-US" altLang="zh-CN" b="1" dirty="0">
                <a:solidFill>
                  <a:srgbClr val="FF0000"/>
                </a:solidFill>
              </a:rPr>
              <a:t>1:8</a:t>
            </a:r>
          </a:p>
        </p:txBody>
      </p:sp>
    </p:spTree>
    <p:extLst>
      <p:ext uri="{BB962C8B-B14F-4D97-AF65-F5344CB8AC3E}">
        <p14:creationId xmlns:p14="http://schemas.microsoft.com/office/powerpoint/2010/main" val="4139093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69FAE90-EA88-698C-DE5C-42A877F66ABB}"/>
              </a:ext>
            </a:extLst>
          </p:cNvPr>
          <p:cNvPicPr>
            <a:picLocks noChangeAspect="1"/>
          </p:cNvPicPr>
          <p:nvPr/>
        </p:nvPicPr>
        <p:blipFill>
          <a:blip r:embed="rId3"/>
          <a:stretch>
            <a:fillRect/>
          </a:stretch>
        </p:blipFill>
        <p:spPr>
          <a:xfrm>
            <a:off x="696000" y="1313244"/>
            <a:ext cx="5400000" cy="4231512"/>
          </a:xfrm>
          <a:prstGeom prst="rect">
            <a:avLst/>
          </a:prstGeom>
        </p:spPr>
      </p:pic>
      <p:pic>
        <p:nvPicPr>
          <p:cNvPr id="8" name="图片 7">
            <a:extLst>
              <a:ext uri="{FF2B5EF4-FFF2-40B4-BE49-F238E27FC236}">
                <a16:creationId xmlns:a16="http://schemas.microsoft.com/office/drawing/2014/main" id="{8396BAA4-226F-F28D-B9D7-F1BB7ECEE0C8}"/>
              </a:ext>
            </a:extLst>
          </p:cNvPr>
          <p:cNvPicPr>
            <a:picLocks noChangeAspect="1"/>
          </p:cNvPicPr>
          <p:nvPr/>
        </p:nvPicPr>
        <p:blipFill>
          <a:blip r:embed="rId4"/>
          <a:stretch>
            <a:fillRect/>
          </a:stretch>
        </p:blipFill>
        <p:spPr>
          <a:xfrm>
            <a:off x="6096000" y="1313244"/>
            <a:ext cx="5375588" cy="4231512"/>
          </a:xfrm>
          <a:prstGeom prst="rect">
            <a:avLst/>
          </a:prstGeom>
        </p:spPr>
      </p:pic>
      <p:sp>
        <p:nvSpPr>
          <p:cNvPr id="9" name="文本框 8">
            <a:extLst>
              <a:ext uri="{FF2B5EF4-FFF2-40B4-BE49-F238E27FC236}">
                <a16:creationId xmlns:a16="http://schemas.microsoft.com/office/drawing/2014/main" id="{BCB5976B-F420-1FF2-C6C1-98C9CBDFA1FC}"/>
              </a:ext>
            </a:extLst>
          </p:cNvPr>
          <p:cNvSpPr txBox="1"/>
          <p:nvPr/>
        </p:nvSpPr>
        <p:spPr>
          <a:xfrm>
            <a:off x="7867024" y="4845213"/>
            <a:ext cx="3451176" cy="461665"/>
          </a:xfrm>
          <a:prstGeom prst="rect">
            <a:avLst/>
          </a:prstGeom>
          <a:noFill/>
        </p:spPr>
        <p:txBody>
          <a:bodyPr wrap="square" rtlCol="0">
            <a:spAutoFit/>
          </a:bodyPr>
          <a:lstStyle/>
          <a:p>
            <a:pPr algn="r"/>
            <a:r>
              <a:rPr lang="en-US" altLang="zh-CN" sz="1200" b="1" dirty="0">
                <a:solidFill>
                  <a:srgbClr val="00B050"/>
                </a:solidFill>
              </a:rPr>
              <a:t>SF: Body is connected to the ground</a:t>
            </a:r>
          </a:p>
          <a:p>
            <a:pPr algn="r"/>
            <a:r>
              <a:rPr lang="en-US" altLang="zh-CN" sz="1200" b="1" dirty="0" err="1">
                <a:solidFill>
                  <a:schemeClr val="accent1"/>
                </a:solidFill>
              </a:rPr>
              <a:t>SF_NoBE</a:t>
            </a:r>
            <a:r>
              <a:rPr lang="en-US" altLang="zh-CN" sz="1200" b="1" dirty="0">
                <a:solidFill>
                  <a:schemeClr val="accent1"/>
                </a:solidFill>
              </a:rPr>
              <a:t>: Body is connected to the source</a:t>
            </a:r>
          </a:p>
        </p:txBody>
      </p:sp>
    </p:spTree>
    <p:extLst>
      <p:ext uri="{BB962C8B-B14F-4D97-AF65-F5344CB8AC3E}">
        <p14:creationId xmlns:p14="http://schemas.microsoft.com/office/powerpoint/2010/main" val="775693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游戏机, 电脑, 电路&#10;&#10;描述已自动生成">
            <a:extLst>
              <a:ext uri="{FF2B5EF4-FFF2-40B4-BE49-F238E27FC236}">
                <a16:creationId xmlns:a16="http://schemas.microsoft.com/office/drawing/2014/main" id="{21691282-FC34-F77D-F4F5-2172761555A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8000"/>
                    </a14:imgEffect>
                  </a14:imgLayer>
                </a14:imgProps>
              </a:ext>
              <a:ext uri="{28A0092B-C50C-407E-A947-70E740481C1C}">
                <a14:useLocalDpi xmlns:a14="http://schemas.microsoft.com/office/drawing/2010/main" val="0"/>
              </a:ext>
            </a:extLst>
          </a:blip>
          <a:srcRect l="9755" t="6459" b="5025"/>
          <a:stretch/>
        </p:blipFill>
        <p:spPr>
          <a:xfrm rot="16200000">
            <a:off x="2936189" y="-549964"/>
            <a:ext cx="6393445" cy="8422482"/>
          </a:xfrm>
          <a:prstGeom prst="rect">
            <a:avLst/>
          </a:prstGeom>
        </p:spPr>
      </p:pic>
      <p:sp>
        <p:nvSpPr>
          <p:cNvPr id="6" name="文本框 5">
            <a:extLst>
              <a:ext uri="{FF2B5EF4-FFF2-40B4-BE49-F238E27FC236}">
                <a16:creationId xmlns:a16="http://schemas.microsoft.com/office/drawing/2014/main" id="{C1F921D0-8DFB-1891-AAF7-FEE72D7D3E3F}"/>
              </a:ext>
            </a:extLst>
          </p:cNvPr>
          <p:cNvSpPr txBox="1"/>
          <p:nvPr/>
        </p:nvSpPr>
        <p:spPr>
          <a:xfrm>
            <a:off x="1921670" y="152161"/>
            <a:ext cx="8615362" cy="369332"/>
          </a:xfrm>
          <a:prstGeom prst="rect">
            <a:avLst/>
          </a:prstGeom>
          <a:noFill/>
        </p:spPr>
        <p:txBody>
          <a:bodyPr wrap="square" rtlCol="0">
            <a:spAutoFit/>
          </a:bodyPr>
          <a:lstStyle/>
          <a:p>
            <a:r>
              <a:rPr lang="en-US" altLang="zh-CN" b="1" dirty="0">
                <a:solidFill>
                  <a:schemeClr val="accent2"/>
                </a:solidFill>
              </a:rPr>
              <a:t>Orange-&gt;Signal Generator</a:t>
            </a:r>
            <a:r>
              <a:rPr lang="en-US" altLang="zh-CN" b="1" dirty="0">
                <a:solidFill>
                  <a:schemeClr val="accent4">
                    <a:lumMod val="75000"/>
                  </a:schemeClr>
                </a:solidFill>
              </a:rPr>
              <a:t>; Yellow-&gt;Oscilloscopes</a:t>
            </a:r>
            <a:r>
              <a:rPr lang="en-US" altLang="zh-CN" b="1" dirty="0">
                <a:solidFill>
                  <a:srgbClr val="FF0000"/>
                </a:solidFill>
              </a:rPr>
              <a:t>; Red-&gt;Power</a:t>
            </a:r>
            <a:r>
              <a:rPr lang="en-US" altLang="zh-CN" b="1" dirty="0"/>
              <a:t>; Others-&gt;Wire</a:t>
            </a:r>
          </a:p>
        </p:txBody>
      </p:sp>
      <p:sp>
        <p:nvSpPr>
          <p:cNvPr id="7" name="文本框 6">
            <a:extLst>
              <a:ext uri="{FF2B5EF4-FFF2-40B4-BE49-F238E27FC236}">
                <a16:creationId xmlns:a16="http://schemas.microsoft.com/office/drawing/2014/main" id="{5FA4FEF6-2B14-D357-DC8E-C86DF6042575}"/>
              </a:ext>
            </a:extLst>
          </p:cNvPr>
          <p:cNvSpPr txBox="1"/>
          <p:nvPr/>
        </p:nvSpPr>
        <p:spPr>
          <a:xfrm>
            <a:off x="2721769" y="2116903"/>
            <a:ext cx="2085975" cy="369332"/>
          </a:xfrm>
          <a:prstGeom prst="rect">
            <a:avLst/>
          </a:prstGeom>
          <a:noFill/>
        </p:spPr>
        <p:txBody>
          <a:bodyPr wrap="square" rtlCol="0">
            <a:spAutoFit/>
          </a:bodyPr>
          <a:lstStyle/>
          <a:p>
            <a:r>
              <a:rPr lang="en-US" altLang="zh-CN" b="1" dirty="0">
                <a:solidFill>
                  <a:srgbClr val="FF0000"/>
                </a:solidFill>
              </a:rPr>
              <a:t>1:1 Current Mirror</a:t>
            </a:r>
          </a:p>
        </p:txBody>
      </p:sp>
      <p:sp>
        <p:nvSpPr>
          <p:cNvPr id="8" name="文本框 7">
            <a:extLst>
              <a:ext uri="{FF2B5EF4-FFF2-40B4-BE49-F238E27FC236}">
                <a16:creationId xmlns:a16="http://schemas.microsoft.com/office/drawing/2014/main" id="{A763342D-E3D1-6A9C-265C-7A6BF3062C57}"/>
              </a:ext>
            </a:extLst>
          </p:cNvPr>
          <p:cNvSpPr txBox="1"/>
          <p:nvPr/>
        </p:nvSpPr>
        <p:spPr>
          <a:xfrm>
            <a:off x="8582027" y="4055031"/>
            <a:ext cx="1019174" cy="369332"/>
          </a:xfrm>
          <a:prstGeom prst="rect">
            <a:avLst/>
          </a:prstGeom>
          <a:noFill/>
        </p:spPr>
        <p:txBody>
          <a:bodyPr wrap="square" rtlCol="0">
            <a:spAutoFit/>
          </a:bodyPr>
          <a:lstStyle/>
          <a:p>
            <a:r>
              <a:rPr lang="en-US" altLang="zh-CN" b="1" dirty="0">
                <a:solidFill>
                  <a:srgbClr val="FF0000"/>
                </a:solidFill>
              </a:rPr>
              <a:t>4.7kΩ </a:t>
            </a:r>
          </a:p>
        </p:txBody>
      </p:sp>
      <p:sp>
        <p:nvSpPr>
          <p:cNvPr id="9" name="矩形 8">
            <a:extLst>
              <a:ext uri="{FF2B5EF4-FFF2-40B4-BE49-F238E27FC236}">
                <a16:creationId xmlns:a16="http://schemas.microsoft.com/office/drawing/2014/main" id="{AA6ABCFC-41A4-AB7F-9C27-23169CE86470}"/>
              </a:ext>
            </a:extLst>
          </p:cNvPr>
          <p:cNvSpPr/>
          <p:nvPr/>
        </p:nvSpPr>
        <p:spPr>
          <a:xfrm>
            <a:off x="5607843" y="2301569"/>
            <a:ext cx="621508" cy="534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AA9350B-19A7-1ACB-DD22-B772955EEF7E}"/>
              </a:ext>
            </a:extLst>
          </p:cNvPr>
          <p:cNvSpPr/>
          <p:nvPr/>
        </p:nvSpPr>
        <p:spPr>
          <a:xfrm>
            <a:off x="3817143" y="2483303"/>
            <a:ext cx="361951" cy="534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03FC74F7-38A7-FA94-B05A-96FF21C2BDCF}"/>
              </a:ext>
            </a:extLst>
          </p:cNvPr>
          <p:cNvSpPr txBox="1"/>
          <p:nvPr/>
        </p:nvSpPr>
        <p:spPr>
          <a:xfrm>
            <a:off x="4807744" y="2849856"/>
            <a:ext cx="2757487" cy="369332"/>
          </a:xfrm>
          <a:prstGeom prst="rect">
            <a:avLst/>
          </a:prstGeom>
          <a:noFill/>
        </p:spPr>
        <p:txBody>
          <a:bodyPr wrap="square" rtlCol="0">
            <a:spAutoFit/>
          </a:bodyPr>
          <a:lstStyle/>
          <a:p>
            <a:r>
              <a:rPr lang="en-US" altLang="zh-CN" b="1" dirty="0">
                <a:solidFill>
                  <a:srgbClr val="FF0000"/>
                </a:solidFill>
              </a:rPr>
              <a:t>Potentiometer-&gt;200uA</a:t>
            </a:r>
          </a:p>
        </p:txBody>
      </p:sp>
    </p:spTree>
    <p:extLst>
      <p:ext uri="{BB962C8B-B14F-4D97-AF65-F5344CB8AC3E}">
        <p14:creationId xmlns:p14="http://schemas.microsoft.com/office/powerpoint/2010/main" val="2779886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68746C83-A99D-B0B6-9672-2C94EF31A2B2}"/>
              </a:ext>
            </a:extLst>
          </p:cNvPr>
          <p:cNvGraphicFramePr>
            <a:graphicFrameLocks/>
          </p:cNvGraphicFramePr>
          <p:nvPr>
            <p:extLst>
              <p:ext uri="{D42A27DB-BD31-4B8C-83A1-F6EECF244321}">
                <p14:modId xmlns:p14="http://schemas.microsoft.com/office/powerpoint/2010/main" val="153915906"/>
              </p:ext>
            </p:extLst>
          </p:nvPr>
        </p:nvGraphicFramePr>
        <p:xfrm>
          <a:off x="2370124" y="892884"/>
          <a:ext cx="6913725" cy="49166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5292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14A2898-0898-D8F2-D327-4D270B78E6A7}"/>
              </a:ext>
            </a:extLst>
          </p:cNvPr>
          <p:cNvPicPr>
            <a:picLocks noChangeAspect="1"/>
          </p:cNvPicPr>
          <p:nvPr/>
        </p:nvPicPr>
        <p:blipFill>
          <a:blip r:embed="rId3"/>
          <a:stretch>
            <a:fillRect/>
          </a:stretch>
        </p:blipFill>
        <p:spPr>
          <a:xfrm>
            <a:off x="5192711" y="1239786"/>
            <a:ext cx="5400000" cy="4211009"/>
          </a:xfrm>
          <a:prstGeom prst="rect">
            <a:avLst/>
          </a:prstGeom>
        </p:spPr>
      </p:pic>
      <p:pic>
        <p:nvPicPr>
          <p:cNvPr id="7" name="图片 6">
            <a:extLst>
              <a:ext uri="{FF2B5EF4-FFF2-40B4-BE49-F238E27FC236}">
                <a16:creationId xmlns:a16="http://schemas.microsoft.com/office/drawing/2014/main" id="{2BF2D453-9BA9-5A90-E508-43C0EABD033A}"/>
              </a:ext>
            </a:extLst>
          </p:cNvPr>
          <p:cNvPicPr>
            <a:picLocks noChangeAspect="1"/>
          </p:cNvPicPr>
          <p:nvPr/>
        </p:nvPicPr>
        <p:blipFill>
          <a:blip r:embed="rId4"/>
          <a:stretch>
            <a:fillRect/>
          </a:stretch>
        </p:blipFill>
        <p:spPr>
          <a:xfrm>
            <a:off x="1626549" y="1251999"/>
            <a:ext cx="1894160" cy="2218872"/>
          </a:xfrm>
          <a:prstGeom prst="rect">
            <a:avLst/>
          </a:prstGeom>
        </p:spPr>
      </p:pic>
      <p:pic>
        <p:nvPicPr>
          <p:cNvPr id="9" name="图片 8">
            <a:extLst>
              <a:ext uri="{FF2B5EF4-FFF2-40B4-BE49-F238E27FC236}">
                <a16:creationId xmlns:a16="http://schemas.microsoft.com/office/drawing/2014/main" id="{3E67768F-62E4-2D55-F6E9-2529CF34A6B0}"/>
              </a:ext>
            </a:extLst>
          </p:cNvPr>
          <p:cNvPicPr>
            <a:picLocks noChangeAspect="1"/>
          </p:cNvPicPr>
          <p:nvPr/>
        </p:nvPicPr>
        <p:blipFill>
          <a:blip r:embed="rId5"/>
          <a:stretch>
            <a:fillRect/>
          </a:stretch>
        </p:blipFill>
        <p:spPr>
          <a:xfrm>
            <a:off x="3413509" y="1251999"/>
            <a:ext cx="1779202" cy="2218872"/>
          </a:xfrm>
          <a:prstGeom prst="rect">
            <a:avLst/>
          </a:prstGeom>
        </p:spPr>
      </p:pic>
      <p:pic>
        <p:nvPicPr>
          <p:cNvPr id="11" name="图片 10">
            <a:extLst>
              <a:ext uri="{FF2B5EF4-FFF2-40B4-BE49-F238E27FC236}">
                <a16:creationId xmlns:a16="http://schemas.microsoft.com/office/drawing/2014/main" id="{6F9F245C-CCC0-9C43-D451-E476D700C386}"/>
              </a:ext>
            </a:extLst>
          </p:cNvPr>
          <p:cNvPicPr>
            <a:picLocks noChangeAspect="1"/>
          </p:cNvPicPr>
          <p:nvPr/>
        </p:nvPicPr>
        <p:blipFill>
          <a:blip r:embed="rId6"/>
          <a:stretch>
            <a:fillRect/>
          </a:stretch>
        </p:blipFill>
        <p:spPr>
          <a:xfrm>
            <a:off x="1629492" y="3345293"/>
            <a:ext cx="1891039" cy="2114738"/>
          </a:xfrm>
          <a:prstGeom prst="rect">
            <a:avLst/>
          </a:prstGeom>
        </p:spPr>
      </p:pic>
      <p:pic>
        <p:nvPicPr>
          <p:cNvPr id="13" name="图片 12">
            <a:extLst>
              <a:ext uri="{FF2B5EF4-FFF2-40B4-BE49-F238E27FC236}">
                <a16:creationId xmlns:a16="http://schemas.microsoft.com/office/drawing/2014/main" id="{6DF737F7-60AC-A135-4790-1CA2BF061441}"/>
              </a:ext>
            </a:extLst>
          </p:cNvPr>
          <p:cNvPicPr>
            <a:picLocks noChangeAspect="1"/>
          </p:cNvPicPr>
          <p:nvPr/>
        </p:nvPicPr>
        <p:blipFill rotWithShape="1">
          <a:blip r:embed="rId7"/>
          <a:srcRect l="19320" r="8943"/>
          <a:stretch/>
        </p:blipFill>
        <p:spPr>
          <a:xfrm>
            <a:off x="3413510" y="3345292"/>
            <a:ext cx="1779202" cy="2114739"/>
          </a:xfrm>
          <a:prstGeom prst="rect">
            <a:avLst/>
          </a:prstGeom>
        </p:spPr>
      </p:pic>
      <p:sp>
        <p:nvSpPr>
          <p:cNvPr id="14" name="文本框 13">
            <a:extLst>
              <a:ext uri="{FF2B5EF4-FFF2-40B4-BE49-F238E27FC236}">
                <a16:creationId xmlns:a16="http://schemas.microsoft.com/office/drawing/2014/main" id="{3A7B3F3B-892B-CC17-D6A8-3B182FF4F663}"/>
              </a:ext>
            </a:extLst>
          </p:cNvPr>
          <p:cNvSpPr txBox="1"/>
          <p:nvPr/>
        </p:nvSpPr>
        <p:spPr>
          <a:xfrm>
            <a:off x="2694133" y="2235178"/>
            <a:ext cx="669574" cy="645561"/>
          </a:xfrm>
          <a:prstGeom prst="rect">
            <a:avLst/>
          </a:prstGeom>
          <a:noFill/>
        </p:spPr>
        <p:txBody>
          <a:bodyPr wrap="square" rtlCol="0">
            <a:spAutoFit/>
          </a:bodyPr>
          <a:lstStyle/>
          <a:p>
            <a:r>
              <a:rPr lang="en-US" altLang="zh-CN" b="1" dirty="0">
                <a:solidFill>
                  <a:srgbClr val="FF0000"/>
                </a:solidFill>
              </a:rPr>
              <a:t>1:1</a:t>
            </a:r>
          </a:p>
          <a:p>
            <a:endParaRPr lang="en-US" altLang="zh-CN" b="1" dirty="0">
              <a:solidFill>
                <a:srgbClr val="FF0000"/>
              </a:solidFill>
            </a:endParaRPr>
          </a:p>
        </p:txBody>
      </p:sp>
      <p:sp>
        <p:nvSpPr>
          <p:cNvPr id="15" name="文本框 14">
            <a:extLst>
              <a:ext uri="{FF2B5EF4-FFF2-40B4-BE49-F238E27FC236}">
                <a16:creationId xmlns:a16="http://schemas.microsoft.com/office/drawing/2014/main" id="{439BFE7B-6114-33A3-B38B-EEBC4A7EA7D8}"/>
              </a:ext>
            </a:extLst>
          </p:cNvPr>
          <p:cNvSpPr txBox="1"/>
          <p:nvPr/>
        </p:nvSpPr>
        <p:spPr>
          <a:xfrm>
            <a:off x="4393396" y="2235177"/>
            <a:ext cx="669574" cy="645561"/>
          </a:xfrm>
          <a:prstGeom prst="rect">
            <a:avLst/>
          </a:prstGeom>
          <a:noFill/>
        </p:spPr>
        <p:txBody>
          <a:bodyPr wrap="square" rtlCol="0">
            <a:spAutoFit/>
          </a:bodyPr>
          <a:lstStyle/>
          <a:p>
            <a:r>
              <a:rPr lang="en-US" altLang="zh-CN" b="1" dirty="0">
                <a:solidFill>
                  <a:srgbClr val="FF0000"/>
                </a:solidFill>
              </a:rPr>
              <a:t>1:2</a:t>
            </a:r>
          </a:p>
          <a:p>
            <a:endParaRPr lang="en-US" altLang="zh-CN" b="1" dirty="0">
              <a:solidFill>
                <a:srgbClr val="FF0000"/>
              </a:solidFill>
            </a:endParaRPr>
          </a:p>
        </p:txBody>
      </p:sp>
      <p:sp>
        <p:nvSpPr>
          <p:cNvPr id="16" name="文本框 15">
            <a:extLst>
              <a:ext uri="{FF2B5EF4-FFF2-40B4-BE49-F238E27FC236}">
                <a16:creationId xmlns:a16="http://schemas.microsoft.com/office/drawing/2014/main" id="{09D23785-494C-7A48-1C3C-506E509D24ED}"/>
              </a:ext>
            </a:extLst>
          </p:cNvPr>
          <p:cNvSpPr txBox="1"/>
          <p:nvPr/>
        </p:nvSpPr>
        <p:spPr>
          <a:xfrm>
            <a:off x="2694133" y="4328473"/>
            <a:ext cx="669574" cy="645561"/>
          </a:xfrm>
          <a:prstGeom prst="rect">
            <a:avLst/>
          </a:prstGeom>
          <a:noFill/>
        </p:spPr>
        <p:txBody>
          <a:bodyPr wrap="square" rtlCol="0">
            <a:spAutoFit/>
          </a:bodyPr>
          <a:lstStyle/>
          <a:p>
            <a:r>
              <a:rPr lang="en-US" altLang="zh-CN" b="1" dirty="0">
                <a:solidFill>
                  <a:srgbClr val="FF0000"/>
                </a:solidFill>
              </a:rPr>
              <a:t>1:4</a:t>
            </a:r>
          </a:p>
          <a:p>
            <a:endParaRPr lang="en-US" altLang="zh-CN" b="1" dirty="0">
              <a:solidFill>
                <a:srgbClr val="FF0000"/>
              </a:solidFill>
            </a:endParaRPr>
          </a:p>
        </p:txBody>
      </p:sp>
      <p:sp>
        <p:nvSpPr>
          <p:cNvPr id="17" name="文本框 16">
            <a:extLst>
              <a:ext uri="{FF2B5EF4-FFF2-40B4-BE49-F238E27FC236}">
                <a16:creationId xmlns:a16="http://schemas.microsoft.com/office/drawing/2014/main" id="{E17035E4-EE31-DA1D-EAF3-616D71FD9FD3}"/>
              </a:ext>
            </a:extLst>
          </p:cNvPr>
          <p:cNvSpPr txBox="1"/>
          <p:nvPr/>
        </p:nvSpPr>
        <p:spPr>
          <a:xfrm>
            <a:off x="4011154" y="4328472"/>
            <a:ext cx="669574" cy="368892"/>
          </a:xfrm>
          <a:prstGeom prst="rect">
            <a:avLst/>
          </a:prstGeom>
          <a:noFill/>
        </p:spPr>
        <p:txBody>
          <a:bodyPr wrap="square" rtlCol="0">
            <a:spAutoFit/>
          </a:bodyPr>
          <a:lstStyle/>
          <a:p>
            <a:r>
              <a:rPr lang="en-US" altLang="zh-CN" b="1" dirty="0">
                <a:solidFill>
                  <a:srgbClr val="FF0000"/>
                </a:solidFill>
              </a:rPr>
              <a:t>1:8</a:t>
            </a:r>
          </a:p>
        </p:txBody>
      </p:sp>
      <p:sp>
        <p:nvSpPr>
          <p:cNvPr id="2" name="矩形 1">
            <a:extLst>
              <a:ext uri="{FF2B5EF4-FFF2-40B4-BE49-F238E27FC236}">
                <a16:creationId xmlns:a16="http://schemas.microsoft.com/office/drawing/2014/main" id="{E7C97858-68A1-705B-A8CF-7F66F229C245}"/>
              </a:ext>
            </a:extLst>
          </p:cNvPr>
          <p:cNvSpPr/>
          <p:nvPr/>
        </p:nvSpPr>
        <p:spPr>
          <a:xfrm>
            <a:off x="10104120" y="3114040"/>
            <a:ext cx="458388" cy="4775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B5FC148E-85CE-BA67-B665-B50A38A82D4C}"/>
              </a:ext>
            </a:extLst>
          </p:cNvPr>
          <p:cNvSpPr txBox="1"/>
          <p:nvPr/>
        </p:nvSpPr>
        <p:spPr>
          <a:xfrm>
            <a:off x="9073791" y="3591560"/>
            <a:ext cx="1779202" cy="369332"/>
          </a:xfrm>
          <a:prstGeom prst="rect">
            <a:avLst/>
          </a:prstGeom>
          <a:noFill/>
        </p:spPr>
        <p:txBody>
          <a:bodyPr wrap="square" rtlCol="0">
            <a:spAutoFit/>
          </a:bodyPr>
          <a:lstStyle/>
          <a:p>
            <a:r>
              <a:rPr lang="en-US" altLang="zh-CN" b="1" dirty="0">
                <a:solidFill>
                  <a:srgbClr val="FF0000"/>
                </a:solidFill>
              </a:rPr>
              <a:t>Linear Region</a:t>
            </a:r>
          </a:p>
        </p:txBody>
      </p:sp>
    </p:spTree>
    <p:extLst>
      <p:ext uri="{BB962C8B-B14F-4D97-AF65-F5344CB8AC3E}">
        <p14:creationId xmlns:p14="http://schemas.microsoft.com/office/powerpoint/2010/main" val="222360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70C6754-B528-3711-8A13-4F5EE7528384}"/>
              </a:ext>
            </a:extLst>
          </p:cNvPr>
          <p:cNvPicPr>
            <a:picLocks noChangeAspect="1"/>
          </p:cNvPicPr>
          <p:nvPr/>
        </p:nvPicPr>
        <p:blipFill>
          <a:blip r:embed="rId3"/>
          <a:stretch>
            <a:fillRect/>
          </a:stretch>
        </p:blipFill>
        <p:spPr>
          <a:xfrm>
            <a:off x="5867492" y="1526811"/>
            <a:ext cx="5400000" cy="3804378"/>
          </a:xfrm>
          <a:prstGeom prst="rect">
            <a:avLst/>
          </a:prstGeom>
        </p:spPr>
      </p:pic>
      <p:pic>
        <p:nvPicPr>
          <p:cNvPr id="9" name="图片 8">
            <a:extLst>
              <a:ext uri="{FF2B5EF4-FFF2-40B4-BE49-F238E27FC236}">
                <a16:creationId xmlns:a16="http://schemas.microsoft.com/office/drawing/2014/main" id="{0350F211-277C-2EFE-7A6E-2AF0BA9D5540}"/>
              </a:ext>
            </a:extLst>
          </p:cNvPr>
          <p:cNvPicPr>
            <a:picLocks noChangeAspect="1"/>
          </p:cNvPicPr>
          <p:nvPr/>
        </p:nvPicPr>
        <p:blipFill>
          <a:blip r:embed="rId4"/>
          <a:stretch>
            <a:fillRect/>
          </a:stretch>
        </p:blipFill>
        <p:spPr>
          <a:xfrm>
            <a:off x="1025861" y="1526812"/>
            <a:ext cx="4841631" cy="3804378"/>
          </a:xfrm>
          <a:prstGeom prst="rect">
            <a:avLst/>
          </a:prstGeom>
        </p:spPr>
      </p:pic>
    </p:spTree>
    <p:extLst>
      <p:ext uri="{BB962C8B-B14F-4D97-AF65-F5344CB8AC3E}">
        <p14:creationId xmlns:p14="http://schemas.microsoft.com/office/powerpoint/2010/main" val="523981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1D63EC50-051E-7C99-5206-CB43D757C35C}"/>
              </a:ext>
            </a:extLst>
          </p:cNvPr>
          <p:cNvPicPr>
            <a:picLocks noChangeAspect="1"/>
          </p:cNvPicPr>
          <p:nvPr/>
        </p:nvPicPr>
        <p:blipFill>
          <a:blip r:embed="rId3"/>
          <a:stretch>
            <a:fillRect/>
          </a:stretch>
        </p:blipFill>
        <p:spPr>
          <a:xfrm>
            <a:off x="393661" y="1315591"/>
            <a:ext cx="5702339" cy="4226818"/>
          </a:xfrm>
          <a:prstGeom prst="rect">
            <a:avLst/>
          </a:prstGeom>
        </p:spPr>
      </p:pic>
      <p:pic>
        <p:nvPicPr>
          <p:cNvPr id="13" name="图片 12">
            <a:extLst>
              <a:ext uri="{FF2B5EF4-FFF2-40B4-BE49-F238E27FC236}">
                <a16:creationId xmlns:a16="http://schemas.microsoft.com/office/drawing/2014/main" id="{2DFA253F-89B2-96A8-C43F-1B9F059E3F13}"/>
              </a:ext>
            </a:extLst>
          </p:cNvPr>
          <p:cNvPicPr>
            <a:picLocks noChangeAspect="1"/>
          </p:cNvPicPr>
          <p:nvPr/>
        </p:nvPicPr>
        <p:blipFill>
          <a:blip r:embed="rId4"/>
          <a:stretch>
            <a:fillRect/>
          </a:stretch>
        </p:blipFill>
        <p:spPr>
          <a:xfrm>
            <a:off x="6096000" y="3464276"/>
            <a:ext cx="5040000" cy="3396602"/>
          </a:xfrm>
          <a:prstGeom prst="rect">
            <a:avLst/>
          </a:prstGeom>
        </p:spPr>
      </p:pic>
      <p:pic>
        <p:nvPicPr>
          <p:cNvPr id="15" name="图片 14">
            <a:extLst>
              <a:ext uri="{FF2B5EF4-FFF2-40B4-BE49-F238E27FC236}">
                <a16:creationId xmlns:a16="http://schemas.microsoft.com/office/drawing/2014/main" id="{E0FC6432-5967-3AA0-245B-789C77A80401}"/>
              </a:ext>
            </a:extLst>
          </p:cNvPr>
          <p:cNvPicPr>
            <a:picLocks noChangeAspect="1"/>
          </p:cNvPicPr>
          <p:nvPr/>
        </p:nvPicPr>
        <p:blipFill>
          <a:blip r:embed="rId5"/>
          <a:stretch>
            <a:fillRect/>
          </a:stretch>
        </p:blipFill>
        <p:spPr>
          <a:xfrm>
            <a:off x="6096000" y="0"/>
            <a:ext cx="5040000" cy="3464276"/>
          </a:xfrm>
          <a:prstGeom prst="rect">
            <a:avLst/>
          </a:prstGeom>
        </p:spPr>
      </p:pic>
      <p:sp>
        <p:nvSpPr>
          <p:cNvPr id="19" name="文本框 18">
            <a:extLst>
              <a:ext uri="{FF2B5EF4-FFF2-40B4-BE49-F238E27FC236}">
                <a16:creationId xmlns:a16="http://schemas.microsoft.com/office/drawing/2014/main" id="{095DDBA3-1880-6B9A-50E7-1292DF78BE56}"/>
              </a:ext>
            </a:extLst>
          </p:cNvPr>
          <p:cNvSpPr txBox="1"/>
          <p:nvPr/>
        </p:nvSpPr>
        <p:spPr>
          <a:xfrm>
            <a:off x="343670" y="3751252"/>
            <a:ext cx="653280" cy="307777"/>
          </a:xfrm>
          <a:prstGeom prst="rect">
            <a:avLst/>
          </a:prstGeom>
          <a:noFill/>
        </p:spPr>
        <p:txBody>
          <a:bodyPr wrap="square" rtlCol="0">
            <a:spAutoFit/>
          </a:bodyPr>
          <a:lstStyle/>
          <a:p>
            <a:r>
              <a:rPr lang="en-US" altLang="zh-CN" sz="1400" b="1" dirty="0" err="1">
                <a:solidFill>
                  <a:srgbClr val="FF0000"/>
                </a:solidFill>
              </a:rPr>
              <a:t>Vdiff</a:t>
            </a:r>
            <a:endParaRPr lang="en-US" altLang="zh-CN" sz="1400" b="1" dirty="0">
              <a:solidFill>
                <a:srgbClr val="FF0000"/>
              </a:solidFill>
            </a:endParaRPr>
          </a:p>
        </p:txBody>
      </p:sp>
      <p:sp>
        <p:nvSpPr>
          <p:cNvPr id="20" name="文本框 19">
            <a:extLst>
              <a:ext uri="{FF2B5EF4-FFF2-40B4-BE49-F238E27FC236}">
                <a16:creationId xmlns:a16="http://schemas.microsoft.com/office/drawing/2014/main" id="{FC57807E-ADA9-FAAC-C27A-214BCA2558A8}"/>
              </a:ext>
            </a:extLst>
          </p:cNvPr>
          <p:cNvSpPr txBox="1"/>
          <p:nvPr/>
        </p:nvSpPr>
        <p:spPr>
          <a:xfrm>
            <a:off x="996950" y="2501900"/>
            <a:ext cx="1809750" cy="307777"/>
          </a:xfrm>
          <a:prstGeom prst="rect">
            <a:avLst/>
          </a:prstGeom>
          <a:noFill/>
        </p:spPr>
        <p:txBody>
          <a:bodyPr wrap="square" rtlCol="0">
            <a:spAutoFit/>
          </a:bodyPr>
          <a:lstStyle/>
          <a:p>
            <a:r>
              <a:rPr lang="en-US" altLang="zh-CN" sz="1400" b="1" dirty="0">
                <a:solidFill>
                  <a:srgbClr val="FF0000"/>
                </a:solidFill>
              </a:rPr>
              <a:t>IN_P=</a:t>
            </a:r>
            <a:r>
              <a:rPr lang="en-US" altLang="zh-CN" sz="1400" b="1" dirty="0" err="1">
                <a:solidFill>
                  <a:srgbClr val="FF0000"/>
                </a:solidFill>
              </a:rPr>
              <a:t>Vdiff+VDD</a:t>
            </a:r>
            <a:r>
              <a:rPr lang="en-US" altLang="zh-CN" sz="1400" b="1" dirty="0">
                <a:solidFill>
                  <a:srgbClr val="FF0000"/>
                </a:solidFill>
              </a:rPr>
              <a:t>/2</a:t>
            </a:r>
          </a:p>
        </p:txBody>
      </p:sp>
      <p:sp>
        <p:nvSpPr>
          <p:cNvPr id="21" name="文本框 20">
            <a:extLst>
              <a:ext uri="{FF2B5EF4-FFF2-40B4-BE49-F238E27FC236}">
                <a16:creationId xmlns:a16="http://schemas.microsoft.com/office/drawing/2014/main" id="{A34F1AA6-EE0E-6538-6691-0A0D1CDC26C0}"/>
              </a:ext>
            </a:extLst>
          </p:cNvPr>
          <p:cNvSpPr txBox="1"/>
          <p:nvPr/>
        </p:nvSpPr>
        <p:spPr>
          <a:xfrm>
            <a:off x="876300" y="2737416"/>
            <a:ext cx="1930400" cy="369332"/>
          </a:xfrm>
          <a:prstGeom prst="rect">
            <a:avLst/>
          </a:prstGeom>
          <a:noFill/>
        </p:spPr>
        <p:txBody>
          <a:bodyPr wrap="square" rtlCol="0">
            <a:spAutoFit/>
          </a:bodyPr>
          <a:lstStyle/>
          <a:p>
            <a:r>
              <a:rPr lang="en-US" altLang="zh-CN" sz="1400" b="1" dirty="0">
                <a:solidFill>
                  <a:srgbClr val="FF0000"/>
                </a:solidFill>
              </a:rPr>
              <a:t>IN_N=</a:t>
            </a:r>
            <a:r>
              <a:rPr lang="en-US" altLang="zh-CN" b="1" dirty="0">
                <a:solidFill>
                  <a:srgbClr val="FF0000"/>
                </a:solidFill>
              </a:rPr>
              <a:t>-</a:t>
            </a:r>
            <a:r>
              <a:rPr lang="en-US" altLang="zh-CN" sz="1400" b="1" dirty="0" err="1">
                <a:solidFill>
                  <a:srgbClr val="FF0000"/>
                </a:solidFill>
              </a:rPr>
              <a:t>Vdiff+VDD</a:t>
            </a:r>
            <a:r>
              <a:rPr lang="en-US" altLang="zh-CN" sz="1400" b="1" dirty="0">
                <a:solidFill>
                  <a:srgbClr val="FF0000"/>
                </a:solidFill>
              </a:rPr>
              <a:t>/2</a:t>
            </a:r>
          </a:p>
        </p:txBody>
      </p:sp>
      <p:sp>
        <p:nvSpPr>
          <p:cNvPr id="22" name="文本框 21">
            <a:extLst>
              <a:ext uri="{FF2B5EF4-FFF2-40B4-BE49-F238E27FC236}">
                <a16:creationId xmlns:a16="http://schemas.microsoft.com/office/drawing/2014/main" id="{B2D63370-09E4-3D69-0265-CD2A8B62A2E1}"/>
              </a:ext>
            </a:extLst>
          </p:cNvPr>
          <p:cNvSpPr txBox="1"/>
          <p:nvPr/>
        </p:nvSpPr>
        <p:spPr>
          <a:xfrm>
            <a:off x="393660" y="792371"/>
            <a:ext cx="5702339" cy="523220"/>
          </a:xfrm>
          <a:prstGeom prst="rect">
            <a:avLst/>
          </a:prstGeom>
          <a:noFill/>
        </p:spPr>
        <p:txBody>
          <a:bodyPr wrap="square" rtlCol="0">
            <a:spAutoFit/>
          </a:bodyPr>
          <a:lstStyle/>
          <a:p>
            <a:r>
              <a:rPr lang="en-US" altLang="zh-CN" sz="1400" b="1" dirty="0">
                <a:solidFill>
                  <a:schemeClr val="accent1"/>
                </a:solidFill>
              </a:rPr>
              <a:t>The SAME diff-pair with the SAME load resistors and capacitors but with different tail CURRENT sources (1:1, 1:2, 1:4, 1:8).</a:t>
            </a:r>
          </a:p>
        </p:txBody>
      </p:sp>
      <p:sp>
        <p:nvSpPr>
          <p:cNvPr id="3" name="文本框 2">
            <a:extLst>
              <a:ext uri="{FF2B5EF4-FFF2-40B4-BE49-F238E27FC236}">
                <a16:creationId xmlns:a16="http://schemas.microsoft.com/office/drawing/2014/main" id="{360B98AE-6F1D-C40D-B66A-6B02C41CDB88}"/>
              </a:ext>
            </a:extLst>
          </p:cNvPr>
          <p:cNvSpPr txBox="1"/>
          <p:nvPr/>
        </p:nvSpPr>
        <p:spPr>
          <a:xfrm>
            <a:off x="6435724" y="3751251"/>
            <a:ext cx="2251076" cy="307777"/>
          </a:xfrm>
          <a:prstGeom prst="rect">
            <a:avLst/>
          </a:prstGeom>
          <a:noFill/>
        </p:spPr>
        <p:txBody>
          <a:bodyPr wrap="square" rtlCol="0">
            <a:spAutoFit/>
          </a:bodyPr>
          <a:lstStyle/>
          <a:p>
            <a:r>
              <a:rPr lang="en-US" altLang="zh-CN" sz="1400" b="1" dirty="0">
                <a:solidFill>
                  <a:srgbClr val="FF0000"/>
                </a:solidFill>
              </a:rPr>
              <a:t>Diff-Out:</a:t>
            </a:r>
            <a:r>
              <a:rPr lang="zh-CN" altLang="en-US" sz="1400" b="1" dirty="0">
                <a:solidFill>
                  <a:srgbClr val="FF0000"/>
                </a:solidFill>
              </a:rPr>
              <a:t> </a:t>
            </a:r>
            <a:r>
              <a:rPr lang="en-US" altLang="zh-CN" sz="1400" b="1" dirty="0" err="1">
                <a:solidFill>
                  <a:srgbClr val="FF0000"/>
                </a:solidFill>
              </a:rPr>
              <a:t>Vout</a:t>
            </a:r>
            <a:r>
              <a:rPr lang="en-US" altLang="zh-CN" sz="1400" b="1" dirty="0">
                <a:solidFill>
                  <a:srgbClr val="FF0000"/>
                </a:solidFill>
              </a:rPr>
              <a:t>+-</a:t>
            </a:r>
            <a:r>
              <a:rPr lang="en-US" altLang="zh-CN" sz="1400" b="1" dirty="0" err="1">
                <a:solidFill>
                  <a:srgbClr val="FF0000"/>
                </a:solidFill>
              </a:rPr>
              <a:t>Vout</a:t>
            </a:r>
            <a:r>
              <a:rPr lang="en-US" altLang="zh-CN" sz="1400" b="1" dirty="0">
                <a:solidFill>
                  <a:srgbClr val="FF0000"/>
                </a:solidFill>
              </a:rPr>
              <a:t>-</a:t>
            </a:r>
          </a:p>
        </p:txBody>
      </p:sp>
    </p:spTree>
    <p:extLst>
      <p:ext uri="{BB962C8B-B14F-4D97-AF65-F5344CB8AC3E}">
        <p14:creationId xmlns:p14="http://schemas.microsoft.com/office/powerpoint/2010/main" val="4249451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DA7CE73-CFE3-C0C4-4DA4-B608B2BE486B}"/>
              </a:ext>
            </a:extLst>
          </p:cNvPr>
          <p:cNvPicPr>
            <a:picLocks noChangeAspect="1"/>
          </p:cNvPicPr>
          <p:nvPr/>
        </p:nvPicPr>
        <p:blipFill>
          <a:blip r:embed="rId3"/>
          <a:stretch>
            <a:fillRect/>
          </a:stretch>
        </p:blipFill>
        <p:spPr>
          <a:xfrm>
            <a:off x="529038" y="125269"/>
            <a:ext cx="3139394" cy="3600000"/>
          </a:xfrm>
          <a:prstGeom prst="rect">
            <a:avLst/>
          </a:prstGeom>
        </p:spPr>
      </p:pic>
      <p:pic>
        <p:nvPicPr>
          <p:cNvPr id="7" name="图片 6">
            <a:extLst>
              <a:ext uri="{FF2B5EF4-FFF2-40B4-BE49-F238E27FC236}">
                <a16:creationId xmlns:a16="http://schemas.microsoft.com/office/drawing/2014/main" id="{BD389C54-E875-7B58-761F-94CCADE0A402}"/>
              </a:ext>
            </a:extLst>
          </p:cNvPr>
          <p:cNvPicPr>
            <a:picLocks noChangeAspect="1"/>
          </p:cNvPicPr>
          <p:nvPr/>
        </p:nvPicPr>
        <p:blipFill>
          <a:blip r:embed="rId4"/>
          <a:stretch>
            <a:fillRect/>
          </a:stretch>
        </p:blipFill>
        <p:spPr>
          <a:xfrm>
            <a:off x="3649174" y="125269"/>
            <a:ext cx="2283618" cy="3600000"/>
          </a:xfrm>
          <a:prstGeom prst="rect">
            <a:avLst/>
          </a:prstGeom>
        </p:spPr>
      </p:pic>
      <p:pic>
        <p:nvPicPr>
          <p:cNvPr id="9" name="图片 8">
            <a:extLst>
              <a:ext uri="{FF2B5EF4-FFF2-40B4-BE49-F238E27FC236}">
                <a16:creationId xmlns:a16="http://schemas.microsoft.com/office/drawing/2014/main" id="{446F8F68-B0AD-18D9-CF8E-C24DA8E2E1AC}"/>
              </a:ext>
            </a:extLst>
          </p:cNvPr>
          <p:cNvPicPr>
            <a:picLocks noChangeAspect="1"/>
          </p:cNvPicPr>
          <p:nvPr/>
        </p:nvPicPr>
        <p:blipFill>
          <a:blip r:embed="rId5"/>
          <a:stretch>
            <a:fillRect/>
          </a:stretch>
        </p:blipFill>
        <p:spPr>
          <a:xfrm>
            <a:off x="5932792" y="125269"/>
            <a:ext cx="2892513" cy="3600000"/>
          </a:xfrm>
          <a:prstGeom prst="rect">
            <a:avLst/>
          </a:prstGeom>
        </p:spPr>
      </p:pic>
      <p:pic>
        <p:nvPicPr>
          <p:cNvPr id="11" name="图片 10">
            <a:extLst>
              <a:ext uri="{FF2B5EF4-FFF2-40B4-BE49-F238E27FC236}">
                <a16:creationId xmlns:a16="http://schemas.microsoft.com/office/drawing/2014/main" id="{053807E6-673F-AACC-0C3F-32EC10E5C3B6}"/>
              </a:ext>
            </a:extLst>
          </p:cNvPr>
          <p:cNvPicPr>
            <a:picLocks noChangeAspect="1"/>
          </p:cNvPicPr>
          <p:nvPr/>
        </p:nvPicPr>
        <p:blipFill>
          <a:blip r:embed="rId6"/>
          <a:stretch>
            <a:fillRect/>
          </a:stretch>
        </p:blipFill>
        <p:spPr>
          <a:xfrm>
            <a:off x="8825305" y="125269"/>
            <a:ext cx="2722064" cy="3600000"/>
          </a:xfrm>
          <a:prstGeom prst="rect">
            <a:avLst/>
          </a:prstGeom>
        </p:spPr>
      </p:pic>
      <p:sp>
        <p:nvSpPr>
          <p:cNvPr id="14" name="文本框 13">
            <a:extLst>
              <a:ext uri="{FF2B5EF4-FFF2-40B4-BE49-F238E27FC236}">
                <a16:creationId xmlns:a16="http://schemas.microsoft.com/office/drawing/2014/main" id="{2A5923C7-AA5D-7867-9CDD-55C12C730A2F}"/>
              </a:ext>
            </a:extLst>
          </p:cNvPr>
          <p:cNvSpPr txBox="1"/>
          <p:nvPr/>
        </p:nvSpPr>
        <p:spPr>
          <a:xfrm>
            <a:off x="1650617" y="2058272"/>
            <a:ext cx="669574" cy="645561"/>
          </a:xfrm>
          <a:prstGeom prst="rect">
            <a:avLst/>
          </a:prstGeom>
          <a:noFill/>
        </p:spPr>
        <p:txBody>
          <a:bodyPr wrap="square" rtlCol="0">
            <a:spAutoFit/>
          </a:bodyPr>
          <a:lstStyle/>
          <a:p>
            <a:r>
              <a:rPr lang="en-US" altLang="zh-CN" b="1" dirty="0">
                <a:solidFill>
                  <a:srgbClr val="FF0000"/>
                </a:solidFill>
              </a:rPr>
              <a:t>1:1</a:t>
            </a:r>
          </a:p>
          <a:p>
            <a:endParaRPr lang="en-US" altLang="zh-CN" b="1" dirty="0">
              <a:solidFill>
                <a:srgbClr val="FF0000"/>
              </a:solidFill>
            </a:endParaRPr>
          </a:p>
        </p:txBody>
      </p:sp>
      <p:sp>
        <p:nvSpPr>
          <p:cNvPr id="15" name="文本框 14">
            <a:extLst>
              <a:ext uri="{FF2B5EF4-FFF2-40B4-BE49-F238E27FC236}">
                <a16:creationId xmlns:a16="http://schemas.microsoft.com/office/drawing/2014/main" id="{60CB71F5-CF71-1E84-E9BF-47FDF5222ACA}"/>
              </a:ext>
            </a:extLst>
          </p:cNvPr>
          <p:cNvSpPr txBox="1"/>
          <p:nvPr/>
        </p:nvSpPr>
        <p:spPr>
          <a:xfrm>
            <a:off x="5193889" y="2541791"/>
            <a:ext cx="616333" cy="646331"/>
          </a:xfrm>
          <a:prstGeom prst="rect">
            <a:avLst/>
          </a:prstGeom>
          <a:noFill/>
        </p:spPr>
        <p:txBody>
          <a:bodyPr wrap="square" rtlCol="0">
            <a:spAutoFit/>
          </a:bodyPr>
          <a:lstStyle/>
          <a:p>
            <a:r>
              <a:rPr lang="en-US" altLang="zh-CN" b="1" dirty="0">
                <a:solidFill>
                  <a:srgbClr val="FF0000"/>
                </a:solidFill>
              </a:rPr>
              <a:t>1:2</a:t>
            </a:r>
          </a:p>
          <a:p>
            <a:endParaRPr lang="en-US" altLang="zh-CN" b="1" dirty="0">
              <a:solidFill>
                <a:srgbClr val="FF0000"/>
              </a:solidFill>
            </a:endParaRPr>
          </a:p>
        </p:txBody>
      </p:sp>
      <p:sp>
        <p:nvSpPr>
          <p:cNvPr id="16" name="文本框 15">
            <a:extLst>
              <a:ext uri="{FF2B5EF4-FFF2-40B4-BE49-F238E27FC236}">
                <a16:creationId xmlns:a16="http://schemas.microsoft.com/office/drawing/2014/main" id="{57F27EAF-938F-6B31-CE58-11643E3A079F}"/>
              </a:ext>
            </a:extLst>
          </p:cNvPr>
          <p:cNvSpPr txBox="1"/>
          <p:nvPr/>
        </p:nvSpPr>
        <p:spPr>
          <a:xfrm>
            <a:off x="7739795" y="2542561"/>
            <a:ext cx="669574" cy="645561"/>
          </a:xfrm>
          <a:prstGeom prst="rect">
            <a:avLst/>
          </a:prstGeom>
          <a:noFill/>
        </p:spPr>
        <p:txBody>
          <a:bodyPr wrap="square" rtlCol="0">
            <a:spAutoFit/>
          </a:bodyPr>
          <a:lstStyle/>
          <a:p>
            <a:r>
              <a:rPr lang="en-US" altLang="zh-CN" b="1" dirty="0">
                <a:solidFill>
                  <a:srgbClr val="FF0000"/>
                </a:solidFill>
              </a:rPr>
              <a:t>1:4</a:t>
            </a:r>
          </a:p>
          <a:p>
            <a:endParaRPr lang="en-US" altLang="zh-CN" b="1" dirty="0">
              <a:solidFill>
                <a:srgbClr val="FF0000"/>
              </a:solidFill>
            </a:endParaRPr>
          </a:p>
        </p:txBody>
      </p:sp>
      <p:sp>
        <p:nvSpPr>
          <p:cNvPr id="17" name="文本框 16">
            <a:extLst>
              <a:ext uri="{FF2B5EF4-FFF2-40B4-BE49-F238E27FC236}">
                <a16:creationId xmlns:a16="http://schemas.microsoft.com/office/drawing/2014/main" id="{3E919B52-1002-F7D1-9D98-2CD811F84EA3}"/>
              </a:ext>
            </a:extLst>
          </p:cNvPr>
          <p:cNvSpPr txBox="1"/>
          <p:nvPr/>
        </p:nvSpPr>
        <p:spPr>
          <a:xfrm>
            <a:off x="10829251" y="2534212"/>
            <a:ext cx="669574" cy="368892"/>
          </a:xfrm>
          <a:prstGeom prst="rect">
            <a:avLst/>
          </a:prstGeom>
          <a:noFill/>
        </p:spPr>
        <p:txBody>
          <a:bodyPr wrap="square" rtlCol="0">
            <a:spAutoFit/>
          </a:bodyPr>
          <a:lstStyle/>
          <a:p>
            <a:r>
              <a:rPr lang="en-US" altLang="zh-CN" b="1" dirty="0">
                <a:solidFill>
                  <a:srgbClr val="FF0000"/>
                </a:solidFill>
              </a:rPr>
              <a:t>1:8</a:t>
            </a:r>
          </a:p>
        </p:txBody>
      </p:sp>
      <p:sp>
        <p:nvSpPr>
          <p:cNvPr id="21" name="矩形 20">
            <a:extLst>
              <a:ext uri="{FF2B5EF4-FFF2-40B4-BE49-F238E27FC236}">
                <a16:creationId xmlns:a16="http://schemas.microsoft.com/office/drawing/2014/main" id="{1A43F938-1247-0652-CB08-E4DED17C97DB}"/>
              </a:ext>
            </a:extLst>
          </p:cNvPr>
          <p:cNvSpPr/>
          <p:nvPr/>
        </p:nvSpPr>
        <p:spPr>
          <a:xfrm>
            <a:off x="1300162" y="605367"/>
            <a:ext cx="728663" cy="3090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A1AF5582-5644-2364-B4FF-7D433DE848B7}"/>
              </a:ext>
            </a:extLst>
          </p:cNvPr>
          <p:cNvSpPr/>
          <p:nvPr/>
        </p:nvSpPr>
        <p:spPr>
          <a:xfrm>
            <a:off x="4868862" y="715433"/>
            <a:ext cx="867305" cy="3090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6252DFF1-00F5-F343-2B23-2B1C4EB0F56A}"/>
              </a:ext>
            </a:extLst>
          </p:cNvPr>
          <p:cNvSpPr/>
          <p:nvPr/>
        </p:nvSpPr>
        <p:spPr>
          <a:xfrm>
            <a:off x="7381239" y="605367"/>
            <a:ext cx="975361" cy="3090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9D553C96-E45F-BC23-DC1A-D8B5D5030A5D}"/>
              </a:ext>
            </a:extLst>
          </p:cNvPr>
          <p:cNvSpPr/>
          <p:nvPr/>
        </p:nvSpPr>
        <p:spPr>
          <a:xfrm>
            <a:off x="10439399" y="715433"/>
            <a:ext cx="975361" cy="30903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a:extLst>
              <a:ext uri="{FF2B5EF4-FFF2-40B4-BE49-F238E27FC236}">
                <a16:creationId xmlns:a16="http://schemas.microsoft.com/office/drawing/2014/main" id="{0B03AB24-4CF2-DF7C-11CC-7849E13148CB}"/>
              </a:ext>
            </a:extLst>
          </p:cNvPr>
          <p:cNvPicPr>
            <a:picLocks noChangeAspect="1"/>
          </p:cNvPicPr>
          <p:nvPr/>
        </p:nvPicPr>
        <p:blipFill>
          <a:blip r:embed="rId7"/>
          <a:stretch>
            <a:fillRect/>
          </a:stretch>
        </p:blipFill>
        <p:spPr>
          <a:xfrm>
            <a:off x="529038" y="3725269"/>
            <a:ext cx="11018331" cy="2913190"/>
          </a:xfrm>
          <a:prstGeom prst="rect">
            <a:avLst/>
          </a:prstGeom>
        </p:spPr>
      </p:pic>
    </p:spTree>
    <p:extLst>
      <p:ext uri="{BB962C8B-B14F-4D97-AF65-F5344CB8AC3E}">
        <p14:creationId xmlns:p14="http://schemas.microsoft.com/office/powerpoint/2010/main" val="41924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C0DAA08-7A13-F81E-E067-9E138DD6920A}"/>
              </a:ext>
            </a:extLst>
          </p:cNvPr>
          <p:cNvPicPr>
            <a:picLocks noChangeAspect="1"/>
          </p:cNvPicPr>
          <p:nvPr/>
        </p:nvPicPr>
        <p:blipFill>
          <a:blip r:embed="rId2"/>
          <a:stretch>
            <a:fillRect/>
          </a:stretch>
        </p:blipFill>
        <p:spPr>
          <a:xfrm>
            <a:off x="2671762" y="820102"/>
            <a:ext cx="2804987" cy="1397318"/>
          </a:xfrm>
          <a:prstGeom prst="rect">
            <a:avLst/>
          </a:prstGeom>
        </p:spPr>
      </p:pic>
      <p:pic>
        <p:nvPicPr>
          <p:cNvPr id="7" name="图片 6">
            <a:extLst>
              <a:ext uri="{FF2B5EF4-FFF2-40B4-BE49-F238E27FC236}">
                <a16:creationId xmlns:a16="http://schemas.microsoft.com/office/drawing/2014/main" id="{A41CE5AD-0F44-3CC5-DC6C-FD16CF9FCF8C}"/>
              </a:ext>
            </a:extLst>
          </p:cNvPr>
          <p:cNvPicPr>
            <a:picLocks noChangeAspect="1"/>
          </p:cNvPicPr>
          <p:nvPr/>
        </p:nvPicPr>
        <p:blipFill>
          <a:blip r:embed="rId3"/>
          <a:stretch>
            <a:fillRect/>
          </a:stretch>
        </p:blipFill>
        <p:spPr>
          <a:xfrm>
            <a:off x="2859817" y="2217420"/>
            <a:ext cx="2428875" cy="514350"/>
          </a:xfrm>
          <a:prstGeom prst="rect">
            <a:avLst/>
          </a:prstGeom>
        </p:spPr>
      </p:pic>
      <p:pic>
        <p:nvPicPr>
          <p:cNvPr id="9" name="图片 8">
            <a:extLst>
              <a:ext uri="{FF2B5EF4-FFF2-40B4-BE49-F238E27FC236}">
                <a16:creationId xmlns:a16="http://schemas.microsoft.com/office/drawing/2014/main" id="{19F050B1-3DB0-AC8A-3EF6-CBCA145CD979}"/>
              </a:ext>
            </a:extLst>
          </p:cNvPr>
          <p:cNvPicPr>
            <a:picLocks noChangeAspect="1"/>
          </p:cNvPicPr>
          <p:nvPr/>
        </p:nvPicPr>
        <p:blipFill>
          <a:blip r:embed="rId4"/>
          <a:stretch>
            <a:fillRect/>
          </a:stretch>
        </p:blipFill>
        <p:spPr>
          <a:xfrm>
            <a:off x="5564505" y="820102"/>
            <a:ext cx="2804987" cy="1649992"/>
          </a:xfrm>
          <a:prstGeom prst="rect">
            <a:avLst/>
          </a:prstGeom>
        </p:spPr>
      </p:pic>
      <p:pic>
        <p:nvPicPr>
          <p:cNvPr id="11" name="图片 10">
            <a:extLst>
              <a:ext uri="{FF2B5EF4-FFF2-40B4-BE49-F238E27FC236}">
                <a16:creationId xmlns:a16="http://schemas.microsoft.com/office/drawing/2014/main" id="{C512249D-0216-5F1E-DBC4-D9973BF2B23F}"/>
              </a:ext>
            </a:extLst>
          </p:cNvPr>
          <p:cNvPicPr>
            <a:picLocks noChangeAspect="1"/>
          </p:cNvPicPr>
          <p:nvPr/>
        </p:nvPicPr>
        <p:blipFill>
          <a:blip r:embed="rId5"/>
          <a:stretch>
            <a:fillRect/>
          </a:stretch>
        </p:blipFill>
        <p:spPr>
          <a:xfrm>
            <a:off x="8457248" y="820103"/>
            <a:ext cx="3028058" cy="1649992"/>
          </a:xfrm>
          <a:prstGeom prst="rect">
            <a:avLst/>
          </a:prstGeom>
        </p:spPr>
      </p:pic>
      <p:pic>
        <p:nvPicPr>
          <p:cNvPr id="15" name="图片 14">
            <a:extLst>
              <a:ext uri="{FF2B5EF4-FFF2-40B4-BE49-F238E27FC236}">
                <a16:creationId xmlns:a16="http://schemas.microsoft.com/office/drawing/2014/main" id="{A9A0EC4D-254D-65D7-9C59-9ED546ED309E}"/>
              </a:ext>
            </a:extLst>
          </p:cNvPr>
          <p:cNvPicPr>
            <a:picLocks noChangeAspect="1"/>
          </p:cNvPicPr>
          <p:nvPr/>
        </p:nvPicPr>
        <p:blipFill>
          <a:blip r:embed="rId6"/>
          <a:stretch>
            <a:fillRect/>
          </a:stretch>
        </p:blipFill>
        <p:spPr>
          <a:xfrm>
            <a:off x="2677388" y="3032760"/>
            <a:ext cx="2887117" cy="1497330"/>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F077A906-6105-CF3D-46D6-45CAC386E2C5}"/>
                  </a:ext>
                </a:extLst>
              </p:cNvPr>
              <p:cNvSpPr txBox="1"/>
              <p:nvPr/>
            </p:nvSpPr>
            <p:spPr>
              <a:xfrm>
                <a:off x="250904" y="1611505"/>
                <a:ext cx="2420856" cy="769441"/>
              </a:xfrm>
              <a:prstGeom prst="rect">
                <a:avLst/>
              </a:prstGeom>
              <a:noFill/>
            </p:spPr>
            <p:txBody>
              <a:bodyPr wrap="none" rtlCol="0">
                <a:spAutoFit/>
              </a:bodyPr>
              <a:lstStyle/>
              <a:p>
                <a:pPr marL="342900" indent="-342900">
                  <a:buAutoNum type="alphaUcPeriod"/>
                </a:pPr>
                <a:r>
                  <a:rPr lang="en-US" altLang="zh-CN" b="1" dirty="0"/>
                  <a:t>Low-pass Filter</a:t>
                </a:r>
              </a:p>
              <a:p>
                <a:r>
                  <a:rPr lang="en-US" altLang="zh-CN" b="1" dirty="0"/>
                  <a:t>(One Pole @ </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r>
                          <a:rPr lang="zh-CN" altLang="en-US" b="1" i="1" smtClean="0">
                            <a:latin typeface="Cambria Math" panose="02040503050406030204" pitchFamily="18" charset="0"/>
                          </a:rPr>
                          <m:t>𝝅</m:t>
                        </m:r>
                        <m:r>
                          <a:rPr lang="en-US" altLang="zh-CN" b="1" i="1" smtClean="0">
                            <a:latin typeface="Cambria Math" panose="02040503050406030204" pitchFamily="18" charset="0"/>
                          </a:rPr>
                          <m:t>𝑹𝑪</m:t>
                        </m:r>
                      </m:den>
                    </m:f>
                  </m:oMath>
                </a14:m>
                <a:r>
                  <a:rPr lang="en-US" altLang="zh-CN" b="1" dirty="0"/>
                  <a:t> Hz)</a:t>
                </a:r>
                <a:endParaRPr lang="zh-CN" altLang="en-US" b="1" dirty="0"/>
              </a:p>
            </p:txBody>
          </p:sp>
        </mc:Choice>
        <mc:Fallback xmlns="">
          <p:sp>
            <p:nvSpPr>
              <p:cNvPr id="17" name="文本框 16">
                <a:extLst>
                  <a:ext uri="{FF2B5EF4-FFF2-40B4-BE49-F238E27FC236}">
                    <a16:creationId xmlns:a16="http://schemas.microsoft.com/office/drawing/2014/main" id="{F077A906-6105-CF3D-46D6-45CAC386E2C5}"/>
                  </a:ext>
                </a:extLst>
              </p:cNvPr>
              <p:cNvSpPr txBox="1">
                <a:spLocks noRot="1" noChangeAspect="1" noMove="1" noResize="1" noEditPoints="1" noAdjustHandles="1" noChangeArrowheads="1" noChangeShapeType="1" noTextEdit="1"/>
              </p:cNvSpPr>
              <p:nvPr/>
            </p:nvSpPr>
            <p:spPr>
              <a:xfrm>
                <a:off x="250904" y="1611505"/>
                <a:ext cx="2420856" cy="769441"/>
              </a:xfrm>
              <a:prstGeom prst="rect">
                <a:avLst/>
              </a:prstGeom>
              <a:blipFill>
                <a:blip r:embed="rId7"/>
                <a:stretch>
                  <a:fillRect l="-2015" t="-3937" r="-1511" b="-39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34F0B4B-9F74-5AAE-D50E-EA0651954F80}"/>
                  </a:ext>
                </a:extLst>
              </p:cNvPr>
              <p:cNvSpPr txBox="1"/>
              <p:nvPr/>
            </p:nvSpPr>
            <p:spPr>
              <a:xfrm>
                <a:off x="250904" y="3647420"/>
                <a:ext cx="2420856" cy="1046440"/>
              </a:xfrm>
              <a:prstGeom prst="rect">
                <a:avLst/>
              </a:prstGeom>
              <a:noFill/>
            </p:spPr>
            <p:txBody>
              <a:bodyPr wrap="square" rtlCol="0">
                <a:spAutoFit/>
              </a:bodyPr>
              <a:lstStyle/>
              <a:p>
                <a:r>
                  <a:rPr lang="en-US" altLang="zh-CN" b="1" dirty="0"/>
                  <a:t>B. High-pass Filter</a:t>
                </a:r>
              </a:p>
              <a:p>
                <a:r>
                  <a:rPr lang="en-US" altLang="zh-CN" b="1" dirty="0"/>
                  <a:t>(Zero @ Origin &amp; Pole @ </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r>
                          <a:rPr lang="zh-CN" altLang="en-US" b="1" i="1" smtClean="0">
                            <a:latin typeface="Cambria Math" panose="02040503050406030204" pitchFamily="18" charset="0"/>
                          </a:rPr>
                          <m:t>𝝅</m:t>
                        </m:r>
                        <m:r>
                          <a:rPr lang="en-US" altLang="zh-CN" b="1" i="1" smtClean="0">
                            <a:latin typeface="Cambria Math" panose="02040503050406030204" pitchFamily="18" charset="0"/>
                          </a:rPr>
                          <m:t>𝑹𝑪</m:t>
                        </m:r>
                      </m:den>
                    </m:f>
                  </m:oMath>
                </a14:m>
                <a:r>
                  <a:rPr lang="en-US" altLang="zh-CN" b="1" dirty="0"/>
                  <a:t> Hz)</a:t>
                </a:r>
                <a:endParaRPr lang="zh-CN" altLang="en-US" b="1" dirty="0"/>
              </a:p>
            </p:txBody>
          </p:sp>
        </mc:Choice>
        <mc:Fallback xmlns="">
          <p:sp>
            <p:nvSpPr>
              <p:cNvPr id="18" name="文本框 17">
                <a:extLst>
                  <a:ext uri="{FF2B5EF4-FFF2-40B4-BE49-F238E27FC236}">
                    <a16:creationId xmlns:a16="http://schemas.microsoft.com/office/drawing/2014/main" id="{D34F0B4B-9F74-5AAE-D50E-EA0651954F80}"/>
                  </a:ext>
                </a:extLst>
              </p:cNvPr>
              <p:cNvSpPr txBox="1">
                <a:spLocks noRot="1" noChangeAspect="1" noMove="1" noResize="1" noEditPoints="1" noAdjustHandles="1" noChangeArrowheads="1" noChangeShapeType="1" noTextEdit="1"/>
              </p:cNvSpPr>
              <p:nvPr/>
            </p:nvSpPr>
            <p:spPr>
              <a:xfrm>
                <a:off x="250904" y="3647420"/>
                <a:ext cx="2420856" cy="1046440"/>
              </a:xfrm>
              <a:prstGeom prst="rect">
                <a:avLst/>
              </a:prstGeom>
              <a:blipFill>
                <a:blip r:embed="rId8"/>
                <a:stretch>
                  <a:fillRect l="-2015" t="-2907" b="-2907"/>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B697249A-EA46-DF7A-53B5-AB138375CB03}"/>
              </a:ext>
            </a:extLst>
          </p:cNvPr>
          <p:cNvPicPr>
            <a:picLocks noChangeAspect="1"/>
          </p:cNvPicPr>
          <p:nvPr/>
        </p:nvPicPr>
        <p:blipFill>
          <a:blip r:embed="rId9"/>
          <a:stretch>
            <a:fillRect/>
          </a:stretch>
        </p:blipFill>
        <p:spPr>
          <a:xfrm>
            <a:off x="2912204" y="4530090"/>
            <a:ext cx="2324100" cy="657225"/>
          </a:xfrm>
          <a:prstGeom prst="rect">
            <a:avLst/>
          </a:prstGeom>
        </p:spPr>
      </p:pic>
      <p:pic>
        <p:nvPicPr>
          <p:cNvPr id="22" name="图片 21">
            <a:extLst>
              <a:ext uri="{FF2B5EF4-FFF2-40B4-BE49-F238E27FC236}">
                <a16:creationId xmlns:a16="http://schemas.microsoft.com/office/drawing/2014/main" id="{5EA97C09-D164-A2CF-8641-0373A6E6042A}"/>
              </a:ext>
            </a:extLst>
          </p:cNvPr>
          <p:cNvPicPr>
            <a:picLocks noChangeAspect="1"/>
          </p:cNvPicPr>
          <p:nvPr/>
        </p:nvPicPr>
        <p:blipFill>
          <a:blip r:embed="rId10"/>
          <a:stretch>
            <a:fillRect/>
          </a:stretch>
        </p:blipFill>
        <p:spPr>
          <a:xfrm>
            <a:off x="5668870" y="3032760"/>
            <a:ext cx="2573655" cy="1995739"/>
          </a:xfrm>
          <a:prstGeom prst="rect">
            <a:avLst/>
          </a:prstGeom>
        </p:spPr>
      </p:pic>
    </p:spTree>
    <p:extLst>
      <p:ext uri="{BB962C8B-B14F-4D97-AF65-F5344CB8AC3E}">
        <p14:creationId xmlns:p14="http://schemas.microsoft.com/office/powerpoint/2010/main" val="3600656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脑萤幕画面&#10;&#10;低可信度描述已自动生成">
            <a:extLst>
              <a:ext uri="{FF2B5EF4-FFF2-40B4-BE49-F238E27FC236}">
                <a16:creationId xmlns:a16="http://schemas.microsoft.com/office/drawing/2014/main" id="{B924D3A5-2851-AE63-75CE-87448FAF1DC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3000"/>
                    </a14:imgEffect>
                  </a14:imgLayer>
                </a14:imgProps>
              </a:ext>
              <a:ext uri="{28A0092B-C50C-407E-A947-70E740481C1C}">
                <a14:useLocalDpi xmlns:a14="http://schemas.microsoft.com/office/drawing/2010/main" val="0"/>
              </a:ext>
            </a:extLst>
          </a:blip>
          <a:srcRect l="9445" t="11111" b="6493"/>
          <a:stretch/>
        </p:blipFill>
        <p:spPr>
          <a:xfrm rot="16200000">
            <a:off x="3296066" y="310336"/>
            <a:ext cx="5599867" cy="6793704"/>
          </a:xfrm>
          <a:prstGeom prst="rect">
            <a:avLst/>
          </a:prstGeom>
        </p:spPr>
      </p:pic>
      <p:sp>
        <p:nvSpPr>
          <p:cNvPr id="7" name="文本框 6">
            <a:extLst>
              <a:ext uri="{FF2B5EF4-FFF2-40B4-BE49-F238E27FC236}">
                <a16:creationId xmlns:a16="http://schemas.microsoft.com/office/drawing/2014/main" id="{AA85AA0A-26FA-F76F-377A-8E317B500327}"/>
              </a:ext>
            </a:extLst>
          </p:cNvPr>
          <p:cNvSpPr txBox="1"/>
          <p:nvPr/>
        </p:nvSpPr>
        <p:spPr>
          <a:xfrm>
            <a:off x="2649139" y="537922"/>
            <a:ext cx="7019925" cy="369332"/>
          </a:xfrm>
          <a:prstGeom prst="rect">
            <a:avLst/>
          </a:prstGeom>
          <a:noFill/>
        </p:spPr>
        <p:txBody>
          <a:bodyPr wrap="square">
            <a:spAutoFit/>
          </a:bodyPr>
          <a:lstStyle/>
          <a:p>
            <a:r>
              <a:rPr lang="en-US" altLang="zh-CN" b="1" dirty="0">
                <a:solidFill>
                  <a:schemeClr val="accent2"/>
                </a:solidFill>
              </a:rPr>
              <a:t>Orange-&gt;Signal Generator</a:t>
            </a:r>
            <a:r>
              <a:rPr lang="en-US" altLang="zh-CN" b="1" dirty="0">
                <a:solidFill>
                  <a:schemeClr val="accent4">
                    <a:lumMod val="75000"/>
                  </a:schemeClr>
                </a:solidFill>
              </a:rPr>
              <a:t>; Yellow-&gt;Oscilloscopes</a:t>
            </a:r>
            <a:r>
              <a:rPr lang="en-US" altLang="zh-CN" b="1" dirty="0">
                <a:solidFill>
                  <a:srgbClr val="FF0000"/>
                </a:solidFill>
              </a:rPr>
              <a:t>; Red-&gt;Power</a:t>
            </a:r>
            <a:endParaRPr lang="en-US" altLang="zh-CN" b="1" dirty="0"/>
          </a:p>
        </p:txBody>
      </p:sp>
    </p:spTree>
    <p:extLst>
      <p:ext uri="{BB962C8B-B14F-4D97-AF65-F5344CB8AC3E}">
        <p14:creationId xmlns:p14="http://schemas.microsoft.com/office/powerpoint/2010/main" val="5850139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571C5B51-318F-795E-5DC1-54B916029702}"/>
              </a:ext>
            </a:extLst>
          </p:cNvPr>
          <p:cNvGraphicFramePr>
            <a:graphicFrameLocks/>
          </p:cNvGraphicFramePr>
          <p:nvPr>
            <p:extLst>
              <p:ext uri="{D42A27DB-BD31-4B8C-83A1-F6EECF244321}">
                <p14:modId xmlns:p14="http://schemas.microsoft.com/office/powerpoint/2010/main" val="3573853554"/>
              </p:ext>
            </p:extLst>
          </p:nvPr>
        </p:nvGraphicFramePr>
        <p:xfrm>
          <a:off x="2095615" y="472698"/>
          <a:ext cx="8753198" cy="5614533"/>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直接连接符 4">
            <a:extLst>
              <a:ext uri="{FF2B5EF4-FFF2-40B4-BE49-F238E27FC236}">
                <a16:creationId xmlns:a16="http://schemas.microsoft.com/office/drawing/2014/main" id="{40D18678-3A2E-79E4-6954-F4542ECFB9FA}"/>
              </a:ext>
            </a:extLst>
          </p:cNvPr>
          <p:cNvCxnSpPr>
            <a:cxnSpLocks/>
          </p:cNvCxnSpPr>
          <p:nvPr/>
        </p:nvCxnSpPr>
        <p:spPr>
          <a:xfrm flipV="1">
            <a:off x="6204266" y="1221581"/>
            <a:ext cx="542925" cy="4414837"/>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a:extLst>
              <a:ext uri="{FF2B5EF4-FFF2-40B4-BE49-F238E27FC236}">
                <a16:creationId xmlns:a16="http://schemas.microsoft.com/office/drawing/2014/main" id="{511CEC9A-F9AA-B0D0-03E5-390BAE19EFA7}"/>
              </a:ext>
            </a:extLst>
          </p:cNvPr>
          <p:cNvSpPr txBox="1"/>
          <p:nvPr/>
        </p:nvSpPr>
        <p:spPr>
          <a:xfrm>
            <a:off x="4257675" y="2172705"/>
            <a:ext cx="1907381" cy="369332"/>
          </a:xfrm>
          <a:prstGeom prst="rect">
            <a:avLst/>
          </a:prstGeom>
          <a:noFill/>
        </p:spPr>
        <p:txBody>
          <a:bodyPr wrap="square" rtlCol="0">
            <a:spAutoFit/>
          </a:bodyPr>
          <a:lstStyle/>
          <a:p>
            <a:r>
              <a:rPr lang="en-US" altLang="zh-CN" b="1" dirty="0">
                <a:solidFill>
                  <a:schemeClr val="accent2"/>
                </a:solidFill>
              </a:rPr>
              <a:t>Diff Gain=4.3</a:t>
            </a:r>
          </a:p>
        </p:txBody>
      </p:sp>
      <p:sp>
        <p:nvSpPr>
          <p:cNvPr id="14" name="文本框 13">
            <a:extLst>
              <a:ext uri="{FF2B5EF4-FFF2-40B4-BE49-F238E27FC236}">
                <a16:creationId xmlns:a16="http://schemas.microsoft.com/office/drawing/2014/main" id="{C91D9096-DCB6-A49B-BE08-668401FB3B0C}"/>
              </a:ext>
            </a:extLst>
          </p:cNvPr>
          <p:cNvSpPr txBox="1"/>
          <p:nvPr/>
        </p:nvSpPr>
        <p:spPr>
          <a:xfrm>
            <a:off x="7108031" y="3625453"/>
            <a:ext cx="2033587" cy="369332"/>
          </a:xfrm>
          <a:prstGeom prst="rect">
            <a:avLst/>
          </a:prstGeom>
          <a:noFill/>
        </p:spPr>
        <p:txBody>
          <a:bodyPr wrap="square" rtlCol="0">
            <a:spAutoFit/>
          </a:bodyPr>
          <a:lstStyle/>
          <a:p>
            <a:r>
              <a:rPr lang="en-US" altLang="zh-CN" b="1" dirty="0">
                <a:solidFill>
                  <a:schemeClr val="accent6"/>
                </a:solidFill>
              </a:rPr>
              <a:t>Offset=3mV</a:t>
            </a:r>
          </a:p>
        </p:txBody>
      </p:sp>
      <p:cxnSp>
        <p:nvCxnSpPr>
          <p:cNvPr id="15" name="直接箭头连接符 14">
            <a:extLst>
              <a:ext uri="{FF2B5EF4-FFF2-40B4-BE49-F238E27FC236}">
                <a16:creationId xmlns:a16="http://schemas.microsoft.com/office/drawing/2014/main" id="{7D15193E-3755-AAD4-1D49-A0837B391005}"/>
              </a:ext>
            </a:extLst>
          </p:cNvPr>
          <p:cNvCxnSpPr>
            <a:cxnSpLocks/>
          </p:cNvCxnSpPr>
          <p:nvPr/>
        </p:nvCxnSpPr>
        <p:spPr>
          <a:xfrm flipH="1" flipV="1">
            <a:off x="6472214" y="3543300"/>
            <a:ext cx="671512" cy="303609"/>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83278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图表 10">
            <a:extLst>
              <a:ext uri="{FF2B5EF4-FFF2-40B4-BE49-F238E27FC236}">
                <a16:creationId xmlns:a16="http://schemas.microsoft.com/office/drawing/2014/main" id="{90DDABBA-B890-275F-5016-B2D1D0C88FFB}"/>
              </a:ext>
            </a:extLst>
          </p:cNvPr>
          <p:cNvGraphicFramePr>
            <a:graphicFrameLocks/>
          </p:cNvGraphicFramePr>
          <p:nvPr/>
        </p:nvGraphicFramePr>
        <p:xfrm>
          <a:off x="2501619" y="1293669"/>
          <a:ext cx="7188761" cy="42706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图表 3">
            <a:extLst>
              <a:ext uri="{FF2B5EF4-FFF2-40B4-BE49-F238E27FC236}">
                <a16:creationId xmlns:a16="http://schemas.microsoft.com/office/drawing/2014/main" id="{90DDABBA-B890-275F-5016-B2D1D0C88FFB}"/>
              </a:ext>
            </a:extLst>
          </p:cNvPr>
          <p:cNvGraphicFramePr>
            <a:graphicFrameLocks/>
          </p:cNvGraphicFramePr>
          <p:nvPr>
            <p:extLst>
              <p:ext uri="{D42A27DB-BD31-4B8C-83A1-F6EECF244321}">
                <p14:modId xmlns:p14="http://schemas.microsoft.com/office/powerpoint/2010/main" val="2925900750"/>
              </p:ext>
            </p:extLst>
          </p:nvPr>
        </p:nvGraphicFramePr>
        <p:xfrm>
          <a:off x="2503207" y="1293669"/>
          <a:ext cx="7185586" cy="4270662"/>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直接连接符 4">
            <a:extLst>
              <a:ext uri="{FF2B5EF4-FFF2-40B4-BE49-F238E27FC236}">
                <a16:creationId xmlns:a16="http://schemas.microsoft.com/office/drawing/2014/main" id="{4F329187-2A05-B241-0F71-310CA8D735BF}"/>
              </a:ext>
            </a:extLst>
          </p:cNvPr>
          <p:cNvCxnSpPr>
            <a:cxnSpLocks/>
          </p:cNvCxnSpPr>
          <p:nvPr/>
        </p:nvCxnSpPr>
        <p:spPr>
          <a:xfrm flipV="1">
            <a:off x="5865336" y="2053272"/>
            <a:ext cx="499906" cy="326644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文本框 5">
            <a:extLst>
              <a:ext uri="{FF2B5EF4-FFF2-40B4-BE49-F238E27FC236}">
                <a16:creationId xmlns:a16="http://schemas.microsoft.com/office/drawing/2014/main" id="{718FFC69-A184-6DBE-4CBC-2A63C30E985C}"/>
              </a:ext>
            </a:extLst>
          </p:cNvPr>
          <p:cNvSpPr txBox="1"/>
          <p:nvPr/>
        </p:nvSpPr>
        <p:spPr>
          <a:xfrm>
            <a:off x="4169332" y="2885968"/>
            <a:ext cx="1907381" cy="369332"/>
          </a:xfrm>
          <a:prstGeom prst="rect">
            <a:avLst/>
          </a:prstGeom>
          <a:noFill/>
        </p:spPr>
        <p:txBody>
          <a:bodyPr wrap="square" rtlCol="0">
            <a:spAutoFit/>
          </a:bodyPr>
          <a:lstStyle/>
          <a:p>
            <a:r>
              <a:rPr lang="en-US" altLang="zh-CN" b="1" dirty="0">
                <a:solidFill>
                  <a:schemeClr val="accent6"/>
                </a:solidFill>
              </a:rPr>
              <a:t>Diff Gain=4.3</a:t>
            </a:r>
          </a:p>
        </p:txBody>
      </p:sp>
    </p:spTree>
    <p:extLst>
      <p:ext uri="{BB962C8B-B14F-4D97-AF65-F5344CB8AC3E}">
        <p14:creationId xmlns:p14="http://schemas.microsoft.com/office/powerpoint/2010/main" val="2418468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电脑萤幕画面&#10;&#10;低可信度描述已自动生成">
            <a:extLst>
              <a:ext uri="{FF2B5EF4-FFF2-40B4-BE49-F238E27FC236}">
                <a16:creationId xmlns:a16="http://schemas.microsoft.com/office/drawing/2014/main" id="{828C8367-1D48-8A27-214C-E9BCB42DC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995866" y="-771000"/>
            <a:ext cx="3600000" cy="4800000"/>
          </a:xfrm>
          <a:prstGeom prst="rect">
            <a:avLst/>
          </a:prstGeom>
        </p:spPr>
      </p:pic>
      <p:pic>
        <p:nvPicPr>
          <p:cNvPr id="9" name="图片 8" descr="电脑屏幕的照片&#10;&#10;中度可信度描述已自动生成">
            <a:extLst>
              <a:ext uri="{FF2B5EF4-FFF2-40B4-BE49-F238E27FC236}">
                <a16:creationId xmlns:a16="http://schemas.microsoft.com/office/drawing/2014/main" id="{BF420AA4-6736-FC5F-752A-FEF69969E3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866" y="-171000"/>
            <a:ext cx="4800000" cy="3600000"/>
          </a:xfrm>
          <a:prstGeom prst="rect">
            <a:avLst/>
          </a:prstGeom>
        </p:spPr>
      </p:pic>
      <p:pic>
        <p:nvPicPr>
          <p:cNvPr id="11" name="图片 10" descr="图片包含 游戏机, 电路&#10;&#10;描述已自动生成">
            <a:extLst>
              <a:ext uri="{FF2B5EF4-FFF2-40B4-BE49-F238E27FC236}">
                <a16:creationId xmlns:a16="http://schemas.microsoft.com/office/drawing/2014/main" id="{22F33F9A-4A6E-6E67-0611-42C7326C3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865" y="3428999"/>
            <a:ext cx="4800001" cy="3600001"/>
          </a:xfrm>
          <a:prstGeom prst="rect">
            <a:avLst/>
          </a:prstGeom>
        </p:spPr>
      </p:pic>
      <p:pic>
        <p:nvPicPr>
          <p:cNvPr id="13" name="图片 12" descr="电子设备的屏幕&#10;&#10;中度可信度描述已自动生成">
            <a:extLst>
              <a:ext uri="{FF2B5EF4-FFF2-40B4-BE49-F238E27FC236}">
                <a16:creationId xmlns:a16="http://schemas.microsoft.com/office/drawing/2014/main" id="{67BB7F27-2BE4-BF29-D87B-F59AAEFB9B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5862" y="3428998"/>
            <a:ext cx="4800002" cy="3600002"/>
          </a:xfrm>
          <a:prstGeom prst="rect">
            <a:avLst/>
          </a:prstGeom>
        </p:spPr>
      </p:pic>
      <p:sp>
        <p:nvSpPr>
          <p:cNvPr id="14" name="文本框 13">
            <a:extLst>
              <a:ext uri="{FF2B5EF4-FFF2-40B4-BE49-F238E27FC236}">
                <a16:creationId xmlns:a16="http://schemas.microsoft.com/office/drawing/2014/main" id="{876E5DEB-6CAC-6102-94FE-7FCF5D16278E}"/>
              </a:ext>
            </a:extLst>
          </p:cNvPr>
          <p:cNvSpPr txBox="1"/>
          <p:nvPr/>
        </p:nvSpPr>
        <p:spPr>
          <a:xfrm>
            <a:off x="5367486" y="1892030"/>
            <a:ext cx="2085975" cy="369332"/>
          </a:xfrm>
          <a:prstGeom prst="rect">
            <a:avLst/>
          </a:prstGeom>
          <a:noFill/>
        </p:spPr>
        <p:txBody>
          <a:bodyPr wrap="square" rtlCol="0">
            <a:spAutoFit/>
          </a:bodyPr>
          <a:lstStyle/>
          <a:p>
            <a:r>
              <a:rPr lang="en-US" altLang="zh-CN" b="1" dirty="0">
                <a:solidFill>
                  <a:srgbClr val="FF0000"/>
                </a:solidFill>
              </a:rPr>
              <a:t>4.7kΩ</a:t>
            </a:r>
          </a:p>
        </p:txBody>
      </p:sp>
      <p:sp>
        <p:nvSpPr>
          <p:cNvPr id="15" name="矩形 14">
            <a:extLst>
              <a:ext uri="{FF2B5EF4-FFF2-40B4-BE49-F238E27FC236}">
                <a16:creationId xmlns:a16="http://schemas.microsoft.com/office/drawing/2014/main" id="{BC215F48-5F8A-F11E-9A25-7A10D915037C}"/>
              </a:ext>
            </a:extLst>
          </p:cNvPr>
          <p:cNvSpPr/>
          <p:nvPr/>
        </p:nvSpPr>
        <p:spPr>
          <a:xfrm>
            <a:off x="2491236" y="840770"/>
            <a:ext cx="361951" cy="534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E3A4CF8B-472F-35BA-78EE-B56A1CBED37D}"/>
              </a:ext>
            </a:extLst>
          </p:cNvPr>
          <p:cNvSpPr txBox="1"/>
          <p:nvPr/>
        </p:nvSpPr>
        <p:spPr>
          <a:xfrm>
            <a:off x="6095553" y="207120"/>
            <a:ext cx="2085975" cy="369332"/>
          </a:xfrm>
          <a:prstGeom prst="rect">
            <a:avLst/>
          </a:prstGeom>
          <a:noFill/>
        </p:spPr>
        <p:txBody>
          <a:bodyPr wrap="square" rtlCol="0">
            <a:spAutoFit/>
          </a:bodyPr>
          <a:lstStyle/>
          <a:p>
            <a:r>
              <a:rPr lang="en-US" altLang="zh-CN" b="1" dirty="0">
                <a:solidFill>
                  <a:srgbClr val="FF0000"/>
                </a:solidFill>
              </a:rPr>
              <a:t>1:2 Current Mirror</a:t>
            </a:r>
          </a:p>
        </p:txBody>
      </p:sp>
      <p:sp>
        <p:nvSpPr>
          <p:cNvPr id="17" name="矩形 16">
            <a:extLst>
              <a:ext uri="{FF2B5EF4-FFF2-40B4-BE49-F238E27FC236}">
                <a16:creationId xmlns:a16="http://schemas.microsoft.com/office/drawing/2014/main" id="{E6AA029D-6B99-C9B0-3896-F7679CCD0B0D}"/>
              </a:ext>
            </a:extLst>
          </p:cNvPr>
          <p:cNvSpPr/>
          <p:nvPr/>
        </p:nvSpPr>
        <p:spPr>
          <a:xfrm>
            <a:off x="7190927" y="573520"/>
            <a:ext cx="361951" cy="534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BC4ADBEB-7E66-0B13-5CCC-385B21C91AC9}"/>
              </a:ext>
            </a:extLst>
          </p:cNvPr>
          <p:cNvSpPr txBox="1"/>
          <p:nvPr/>
        </p:nvSpPr>
        <p:spPr>
          <a:xfrm>
            <a:off x="1395780" y="3818483"/>
            <a:ext cx="2085975" cy="369332"/>
          </a:xfrm>
          <a:prstGeom prst="rect">
            <a:avLst/>
          </a:prstGeom>
          <a:noFill/>
        </p:spPr>
        <p:txBody>
          <a:bodyPr wrap="square" rtlCol="0">
            <a:spAutoFit/>
          </a:bodyPr>
          <a:lstStyle/>
          <a:p>
            <a:r>
              <a:rPr lang="en-US" altLang="zh-CN" b="1" dirty="0">
                <a:solidFill>
                  <a:srgbClr val="FF0000"/>
                </a:solidFill>
              </a:rPr>
              <a:t>1:4 Current Mirror</a:t>
            </a:r>
          </a:p>
        </p:txBody>
      </p:sp>
      <p:sp>
        <p:nvSpPr>
          <p:cNvPr id="19" name="矩形 18">
            <a:extLst>
              <a:ext uri="{FF2B5EF4-FFF2-40B4-BE49-F238E27FC236}">
                <a16:creationId xmlns:a16="http://schemas.microsoft.com/office/drawing/2014/main" id="{904A43A3-4BDE-3471-61C8-8637BEEFA379}"/>
              </a:ext>
            </a:extLst>
          </p:cNvPr>
          <p:cNvSpPr/>
          <p:nvPr/>
        </p:nvSpPr>
        <p:spPr>
          <a:xfrm>
            <a:off x="2291508" y="4271198"/>
            <a:ext cx="361951" cy="534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4739199E-43B4-0DA6-B497-B6CF36E8C647}"/>
              </a:ext>
            </a:extLst>
          </p:cNvPr>
          <p:cNvSpPr txBox="1"/>
          <p:nvPr/>
        </p:nvSpPr>
        <p:spPr>
          <a:xfrm>
            <a:off x="5996136" y="3821415"/>
            <a:ext cx="2085975" cy="369332"/>
          </a:xfrm>
          <a:prstGeom prst="rect">
            <a:avLst/>
          </a:prstGeom>
          <a:noFill/>
        </p:spPr>
        <p:txBody>
          <a:bodyPr wrap="square" rtlCol="0">
            <a:spAutoFit/>
          </a:bodyPr>
          <a:lstStyle/>
          <a:p>
            <a:r>
              <a:rPr lang="en-US" altLang="zh-CN" b="1" dirty="0">
                <a:solidFill>
                  <a:srgbClr val="FF0000"/>
                </a:solidFill>
              </a:rPr>
              <a:t>1:8 Current Mirror</a:t>
            </a:r>
          </a:p>
        </p:txBody>
      </p:sp>
      <p:sp>
        <p:nvSpPr>
          <p:cNvPr id="21" name="矩形 20">
            <a:extLst>
              <a:ext uri="{FF2B5EF4-FFF2-40B4-BE49-F238E27FC236}">
                <a16:creationId xmlns:a16="http://schemas.microsoft.com/office/drawing/2014/main" id="{A81058DF-2257-4718-6AE8-3E245F2D91B5}"/>
              </a:ext>
            </a:extLst>
          </p:cNvPr>
          <p:cNvSpPr/>
          <p:nvPr/>
        </p:nvSpPr>
        <p:spPr>
          <a:xfrm>
            <a:off x="7091510" y="4187815"/>
            <a:ext cx="361951" cy="534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9341E6C3-BDB1-A62B-4990-39FFDBFC4BE9}"/>
              </a:ext>
            </a:extLst>
          </p:cNvPr>
          <p:cNvSpPr txBox="1"/>
          <p:nvPr/>
        </p:nvSpPr>
        <p:spPr>
          <a:xfrm>
            <a:off x="9396039" y="1707364"/>
            <a:ext cx="2085975" cy="369332"/>
          </a:xfrm>
          <a:prstGeom prst="rect">
            <a:avLst/>
          </a:prstGeom>
          <a:noFill/>
        </p:spPr>
        <p:txBody>
          <a:bodyPr wrap="square" rtlCol="0">
            <a:spAutoFit/>
          </a:bodyPr>
          <a:lstStyle/>
          <a:p>
            <a:r>
              <a:rPr lang="en-US" altLang="zh-CN" b="1" dirty="0">
                <a:solidFill>
                  <a:srgbClr val="FF0000"/>
                </a:solidFill>
              </a:rPr>
              <a:t>4.7kΩ// 4.7kΩ</a:t>
            </a:r>
          </a:p>
        </p:txBody>
      </p:sp>
      <p:sp>
        <p:nvSpPr>
          <p:cNvPr id="23" name="文本框 22">
            <a:extLst>
              <a:ext uri="{FF2B5EF4-FFF2-40B4-BE49-F238E27FC236}">
                <a16:creationId xmlns:a16="http://schemas.microsoft.com/office/drawing/2014/main" id="{C89BAF29-9B6A-BD38-4256-3613F7F127A7}"/>
              </a:ext>
            </a:extLst>
          </p:cNvPr>
          <p:cNvSpPr txBox="1"/>
          <p:nvPr/>
        </p:nvSpPr>
        <p:spPr>
          <a:xfrm>
            <a:off x="9269039" y="5228999"/>
            <a:ext cx="2085975" cy="369332"/>
          </a:xfrm>
          <a:prstGeom prst="rect">
            <a:avLst/>
          </a:prstGeom>
          <a:noFill/>
        </p:spPr>
        <p:txBody>
          <a:bodyPr wrap="square" rtlCol="0">
            <a:spAutoFit/>
          </a:bodyPr>
          <a:lstStyle/>
          <a:p>
            <a:r>
              <a:rPr lang="en-US" altLang="zh-CN" b="1" dirty="0">
                <a:solidFill>
                  <a:srgbClr val="FF0000"/>
                </a:solidFill>
              </a:rPr>
              <a:t>1.2kΩ// 1.2kΩ</a:t>
            </a:r>
          </a:p>
        </p:txBody>
      </p:sp>
      <p:sp>
        <p:nvSpPr>
          <p:cNvPr id="24" name="文本框 23">
            <a:extLst>
              <a:ext uri="{FF2B5EF4-FFF2-40B4-BE49-F238E27FC236}">
                <a16:creationId xmlns:a16="http://schemas.microsoft.com/office/drawing/2014/main" id="{3D82182E-49AB-386A-33C0-98F52B217D10}"/>
              </a:ext>
            </a:extLst>
          </p:cNvPr>
          <p:cNvSpPr txBox="1"/>
          <p:nvPr/>
        </p:nvSpPr>
        <p:spPr>
          <a:xfrm>
            <a:off x="5367486" y="5358383"/>
            <a:ext cx="2085975" cy="369332"/>
          </a:xfrm>
          <a:prstGeom prst="rect">
            <a:avLst/>
          </a:prstGeom>
          <a:noFill/>
        </p:spPr>
        <p:txBody>
          <a:bodyPr wrap="square" rtlCol="0">
            <a:spAutoFit/>
          </a:bodyPr>
          <a:lstStyle/>
          <a:p>
            <a:r>
              <a:rPr lang="en-US" altLang="zh-CN" b="1" dirty="0">
                <a:solidFill>
                  <a:srgbClr val="FF0000"/>
                </a:solidFill>
              </a:rPr>
              <a:t>1.2kΩ</a:t>
            </a:r>
          </a:p>
        </p:txBody>
      </p:sp>
    </p:spTree>
    <p:extLst>
      <p:ext uri="{BB962C8B-B14F-4D97-AF65-F5344CB8AC3E}">
        <p14:creationId xmlns:p14="http://schemas.microsoft.com/office/powerpoint/2010/main" val="3074731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F75F888-533F-BF6F-12AD-EE8883DA316B}"/>
              </a:ext>
            </a:extLst>
          </p:cNvPr>
          <p:cNvPicPr>
            <a:picLocks noChangeAspect="1"/>
          </p:cNvPicPr>
          <p:nvPr/>
        </p:nvPicPr>
        <p:blipFill>
          <a:blip r:embed="rId3"/>
          <a:stretch>
            <a:fillRect/>
          </a:stretch>
        </p:blipFill>
        <p:spPr>
          <a:xfrm>
            <a:off x="0" y="174295"/>
            <a:ext cx="12192000" cy="6509410"/>
          </a:xfrm>
          <a:prstGeom prst="rect">
            <a:avLst/>
          </a:prstGeom>
        </p:spPr>
      </p:pic>
    </p:spTree>
    <p:extLst>
      <p:ext uri="{BB962C8B-B14F-4D97-AF65-F5344CB8AC3E}">
        <p14:creationId xmlns:p14="http://schemas.microsoft.com/office/powerpoint/2010/main" val="2310330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CE47BD13-746A-13A9-F207-F3615F0081EE}"/>
              </a:ext>
            </a:extLst>
          </p:cNvPr>
          <p:cNvGraphicFramePr>
            <a:graphicFrameLocks/>
          </p:cNvGraphicFramePr>
          <p:nvPr>
            <p:extLst>
              <p:ext uri="{D42A27DB-BD31-4B8C-83A1-F6EECF244321}">
                <p14:modId xmlns:p14="http://schemas.microsoft.com/office/powerpoint/2010/main" val="1912326509"/>
              </p:ext>
            </p:extLst>
          </p:nvPr>
        </p:nvGraphicFramePr>
        <p:xfrm>
          <a:off x="1213121" y="724294"/>
          <a:ext cx="9765757" cy="540941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448182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a:extLst>
              <a:ext uri="{FF2B5EF4-FFF2-40B4-BE49-F238E27FC236}">
                <a16:creationId xmlns:a16="http://schemas.microsoft.com/office/drawing/2014/main" id="{F1A0948A-3E86-5991-074F-DA7BDE070238}"/>
              </a:ext>
            </a:extLst>
          </p:cNvPr>
          <p:cNvGraphicFramePr>
            <a:graphicFrameLocks/>
          </p:cNvGraphicFramePr>
          <p:nvPr>
            <p:extLst>
              <p:ext uri="{D42A27DB-BD31-4B8C-83A1-F6EECF244321}">
                <p14:modId xmlns:p14="http://schemas.microsoft.com/office/powerpoint/2010/main" val="2680182852"/>
              </p:ext>
            </p:extLst>
          </p:nvPr>
        </p:nvGraphicFramePr>
        <p:xfrm>
          <a:off x="1726045" y="471631"/>
          <a:ext cx="8739910" cy="591473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4698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C16E3B-8123-C200-2209-745910D020D3}"/>
              </a:ext>
            </a:extLst>
          </p:cNvPr>
          <p:cNvSpPr>
            <a:spLocks noGrp="1"/>
          </p:cNvSpPr>
          <p:nvPr>
            <p:ph idx="1"/>
          </p:nvPr>
        </p:nvSpPr>
        <p:spPr/>
        <p:txBody>
          <a:bodyPr/>
          <a:lstStyle/>
          <a:p>
            <a:pPr marL="0" indent="0">
              <a:buNone/>
            </a:pPr>
            <a:endParaRPr lang="en-US" altLang="zh-CN" dirty="0"/>
          </a:p>
          <a:p>
            <a:endParaRPr lang="zh-CN" altLang="en-US" dirty="0"/>
          </a:p>
        </p:txBody>
      </p:sp>
      <p:pic>
        <p:nvPicPr>
          <p:cNvPr id="11" name="图片 10">
            <a:extLst>
              <a:ext uri="{FF2B5EF4-FFF2-40B4-BE49-F238E27FC236}">
                <a16:creationId xmlns:a16="http://schemas.microsoft.com/office/drawing/2014/main" id="{77E119CF-94B1-59A9-FD0E-9EFAD9769B23}"/>
              </a:ext>
            </a:extLst>
          </p:cNvPr>
          <p:cNvPicPr>
            <a:picLocks noChangeAspect="1"/>
          </p:cNvPicPr>
          <p:nvPr/>
        </p:nvPicPr>
        <p:blipFill>
          <a:blip r:embed="rId3"/>
          <a:stretch>
            <a:fillRect/>
          </a:stretch>
        </p:blipFill>
        <p:spPr>
          <a:xfrm>
            <a:off x="0" y="138450"/>
            <a:ext cx="12192000" cy="6581099"/>
          </a:xfrm>
          <a:prstGeom prst="rect">
            <a:avLst/>
          </a:prstGeom>
        </p:spPr>
      </p:pic>
    </p:spTree>
    <p:extLst>
      <p:ext uri="{BB962C8B-B14F-4D97-AF65-F5344CB8AC3E}">
        <p14:creationId xmlns:p14="http://schemas.microsoft.com/office/powerpoint/2010/main" val="3518308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电脑截图&#10;&#10;描述已自动生成">
            <a:extLst>
              <a:ext uri="{FF2B5EF4-FFF2-40B4-BE49-F238E27FC236}">
                <a16:creationId xmlns:a16="http://schemas.microsoft.com/office/drawing/2014/main" id="{E1A5661F-F542-7804-4DFB-8BC0AB55E3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708" y="3091132"/>
            <a:ext cx="8438614" cy="2742892"/>
          </a:xfrm>
          <a:prstGeom prst="rect">
            <a:avLst/>
          </a:prstGeom>
        </p:spPr>
      </p:pic>
      <p:pic>
        <p:nvPicPr>
          <p:cNvPr id="8" name="图片 7" descr="图表, 折线图&#10;&#10;描述已自动生成">
            <a:extLst>
              <a:ext uri="{FF2B5EF4-FFF2-40B4-BE49-F238E27FC236}">
                <a16:creationId xmlns:a16="http://schemas.microsoft.com/office/drawing/2014/main" id="{1CD14A24-0579-A3FB-2853-9B6CCA466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429" y="569940"/>
            <a:ext cx="8439893" cy="3196929"/>
          </a:xfrm>
          <a:prstGeom prst="rect">
            <a:avLst/>
          </a:prstGeom>
        </p:spPr>
      </p:pic>
      <p:pic>
        <p:nvPicPr>
          <p:cNvPr id="9" name="图片 8" descr="电脑截图&#10;&#10;描述已自动生成">
            <a:extLst>
              <a:ext uri="{FF2B5EF4-FFF2-40B4-BE49-F238E27FC236}">
                <a16:creationId xmlns:a16="http://schemas.microsoft.com/office/drawing/2014/main" id="{ACDAECD7-5A3C-4B6E-574B-88FF4F409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4431" y="3766870"/>
            <a:ext cx="8438614" cy="2742892"/>
          </a:xfrm>
          <a:prstGeom prst="rect">
            <a:avLst/>
          </a:prstGeom>
        </p:spPr>
      </p:pic>
      <p:sp>
        <p:nvSpPr>
          <p:cNvPr id="10" name="文本框 9">
            <a:extLst>
              <a:ext uri="{FF2B5EF4-FFF2-40B4-BE49-F238E27FC236}">
                <a16:creationId xmlns:a16="http://schemas.microsoft.com/office/drawing/2014/main" id="{69D63277-E13B-F773-C665-CB176C2F50D4}"/>
              </a:ext>
            </a:extLst>
          </p:cNvPr>
          <p:cNvSpPr txBox="1"/>
          <p:nvPr/>
        </p:nvSpPr>
        <p:spPr>
          <a:xfrm>
            <a:off x="2076451" y="3921642"/>
            <a:ext cx="3130550" cy="276999"/>
          </a:xfrm>
          <a:prstGeom prst="rect">
            <a:avLst/>
          </a:prstGeom>
          <a:noFill/>
        </p:spPr>
        <p:txBody>
          <a:bodyPr wrap="square" rtlCol="0">
            <a:spAutoFit/>
          </a:bodyPr>
          <a:lstStyle/>
          <a:p>
            <a:r>
              <a:rPr lang="en-US" altLang="zh-CN" sz="1200" b="1" dirty="0">
                <a:solidFill>
                  <a:schemeClr val="accent6"/>
                </a:solidFill>
              </a:rPr>
              <a:t>With Current Mirror; Without Body Effect</a:t>
            </a:r>
          </a:p>
        </p:txBody>
      </p:sp>
      <p:sp>
        <p:nvSpPr>
          <p:cNvPr id="11" name="文本框 10">
            <a:extLst>
              <a:ext uri="{FF2B5EF4-FFF2-40B4-BE49-F238E27FC236}">
                <a16:creationId xmlns:a16="http://schemas.microsoft.com/office/drawing/2014/main" id="{C5B05191-F7FC-1EBD-DAB8-18A03BCC8ED1}"/>
              </a:ext>
            </a:extLst>
          </p:cNvPr>
          <p:cNvSpPr txBox="1"/>
          <p:nvPr/>
        </p:nvSpPr>
        <p:spPr>
          <a:xfrm>
            <a:off x="5207001" y="6086992"/>
            <a:ext cx="2819399" cy="276999"/>
          </a:xfrm>
          <a:prstGeom prst="rect">
            <a:avLst/>
          </a:prstGeom>
          <a:noFill/>
        </p:spPr>
        <p:txBody>
          <a:bodyPr wrap="square" rtlCol="0">
            <a:spAutoFit/>
          </a:bodyPr>
          <a:lstStyle/>
          <a:p>
            <a:r>
              <a:rPr lang="en-US" altLang="zh-CN" sz="1200" b="1" dirty="0">
                <a:solidFill>
                  <a:schemeClr val="accent1"/>
                </a:solidFill>
              </a:rPr>
              <a:t>With Current Mirror; With Body Effect</a:t>
            </a:r>
          </a:p>
        </p:txBody>
      </p:sp>
      <p:sp>
        <p:nvSpPr>
          <p:cNvPr id="12" name="文本框 11">
            <a:extLst>
              <a:ext uri="{FF2B5EF4-FFF2-40B4-BE49-F238E27FC236}">
                <a16:creationId xmlns:a16="http://schemas.microsoft.com/office/drawing/2014/main" id="{3C9FAD78-40B9-E38E-EA42-966C74FC9E40}"/>
              </a:ext>
            </a:extLst>
          </p:cNvPr>
          <p:cNvSpPr txBox="1"/>
          <p:nvPr/>
        </p:nvSpPr>
        <p:spPr>
          <a:xfrm>
            <a:off x="7581901" y="5825444"/>
            <a:ext cx="3073399" cy="276999"/>
          </a:xfrm>
          <a:prstGeom prst="rect">
            <a:avLst/>
          </a:prstGeom>
          <a:noFill/>
        </p:spPr>
        <p:txBody>
          <a:bodyPr wrap="square" rtlCol="0">
            <a:spAutoFit/>
          </a:bodyPr>
          <a:lstStyle/>
          <a:p>
            <a:r>
              <a:rPr lang="en-US" altLang="zh-CN" sz="1200" b="1" dirty="0">
                <a:solidFill>
                  <a:srgbClr val="FF0000"/>
                </a:solidFill>
              </a:rPr>
              <a:t>Without Current Mirror and Body Effect</a:t>
            </a:r>
          </a:p>
        </p:txBody>
      </p:sp>
      <p:sp>
        <p:nvSpPr>
          <p:cNvPr id="2" name="文本框 1">
            <a:extLst>
              <a:ext uri="{FF2B5EF4-FFF2-40B4-BE49-F238E27FC236}">
                <a16:creationId xmlns:a16="http://schemas.microsoft.com/office/drawing/2014/main" id="{C136B6ED-8AD6-CF04-04A5-17E0D9E06A0D}"/>
              </a:ext>
            </a:extLst>
          </p:cNvPr>
          <p:cNvSpPr txBox="1"/>
          <p:nvPr/>
        </p:nvSpPr>
        <p:spPr>
          <a:xfrm>
            <a:off x="6948371" y="2138395"/>
            <a:ext cx="956278" cy="276999"/>
          </a:xfrm>
          <a:prstGeom prst="rect">
            <a:avLst/>
          </a:prstGeom>
          <a:noFill/>
        </p:spPr>
        <p:txBody>
          <a:bodyPr wrap="square" rtlCol="0">
            <a:spAutoFit/>
          </a:bodyPr>
          <a:lstStyle/>
          <a:p>
            <a:r>
              <a:rPr lang="en-US" altLang="zh-CN" sz="1200" b="1" dirty="0">
                <a:solidFill>
                  <a:srgbClr val="FF0000"/>
                </a:solidFill>
              </a:rPr>
              <a:t>Gain~0.5</a:t>
            </a:r>
          </a:p>
        </p:txBody>
      </p:sp>
      <p:sp>
        <p:nvSpPr>
          <p:cNvPr id="3" name="文本框 2">
            <a:extLst>
              <a:ext uri="{FF2B5EF4-FFF2-40B4-BE49-F238E27FC236}">
                <a16:creationId xmlns:a16="http://schemas.microsoft.com/office/drawing/2014/main" id="{9F166740-7E33-EF88-2BB4-C053DEA4E094}"/>
              </a:ext>
            </a:extLst>
          </p:cNvPr>
          <p:cNvSpPr txBox="1"/>
          <p:nvPr/>
        </p:nvSpPr>
        <p:spPr>
          <a:xfrm>
            <a:off x="7743118" y="2616993"/>
            <a:ext cx="956278" cy="276999"/>
          </a:xfrm>
          <a:prstGeom prst="rect">
            <a:avLst/>
          </a:prstGeom>
          <a:noFill/>
        </p:spPr>
        <p:txBody>
          <a:bodyPr wrap="square" rtlCol="0">
            <a:spAutoFit/>
          </a:bodyPr>
          <a:lstStyle/>
          <a:p>
            <a:r>
              <a:rPr lang="en-US" altLang="zh-CN" sz="1200" b="1" dirty="0">
                <a:solidFill>
                  <a:schemeClr val="accent5"/>
                </a:solidFill>
              </a:rPr>
              <a:t>Gain~0.35</a:t>
            </a:r>
          </a:p>
        </p:txBody>
      </p:sp>
      <p:sp>
        <p:nvSpPr>
          <p:cNvPr id="4" name="文本框 3">
            <a:extLst>
              <a:ext uri="{FF2B5EF4-FFF2-40B4-BE49-F238E27FC236}">
                <a16:creationId xmlns:a16="http://schemas.microsoft.com/office/drawing/2014/main" id="{1387B8E1-3DAE-96E5-8F48-D368E425DB76}"/>
              </a:ext>
            </a:extLst>
          </p:cNvPr>
          <p:cNvSpPr txBox="1"/>
          <p:nvPr/>
        </p:nvSpPr>
        <p:spPr>
          <a:xfrm>
            <a:off x="5530170" y="1779423"/>
            <a:ext cx="956278" cy="276999"/>
          </a:xfrm>
          <a:prstGeom prst="rect">
            <a:avLst/>
          </a:prstGeom>
          <a:noFill/>
        </p:spPr>
        <p:txBody>
          <a:bodyPr wrap="square" rtlCol="0">
            <a:spAutoFit/>
          </a:bodyPr>
          <a:lstStyle/>
          <a:p>
            <a:r>
              <a:rPr lang="en-US" altLang="zh-CN" sz="1200" b="1" dirty="0">
                <a:solidFill>
                  <a:srgbClr val="92D050"/>
                </a:solidFill>
              </a:rPr>
              <a:t>Gain~0.47</a:t>
            </a:r>
          </a:p>
        </p:txBody>
      </p:sp>
    </p:spTree>
    <p:extLst>
      <p:ext uri="{BB962C8B-B14F-4D97-AF65-F5344CB8AC3E}">
        <p14:creationId xmlns:p14="http://schemas.microsoft.com/office/powerpoint/2010/main" val="4243376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67949-F017-B221-5219-7E9D17AEFDF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97ED74C-A001-6E7E-9DE3-76626634C0AC}"/>
              </a:ext>
            </a:extLst>
          </p:cNvPr>
          <p:cNvSpPr>
            <a:spLocks noGrp="1"/>
          </p:cNvSpPr>
          <p:nvPr>
            <p:ph type="ctrTitle"/>
          </p:nvPr>
        </p:nvSpPr>
        <p:spPr/>
        <p:txBody>
          <a:bodyPr/>
          <a:lstStyle/>
          <a:p>
            <a:r>
              <a:rPr lang="en-US" altLang="zh-CN" dirty="0"/>
              <a:t>Diff-Pair AC</a:t>
            </a:r>
            <a:endParaRPr lang="zh-CN" altLang="en-US" dirty="0"/>
          </a:p>
        </p:txBody>
      </p:sp>
      <p:sp>
        <p:nvSpPr>
          <p:cNvPr id="3" name="副标题 2">
            <a:extLst>
              <a:ext uri="{FF2B5EF4-FFF2-40B4-BE49-F238E27FC236}">
                <a16:creationId xmlns:a16="http://schemas.microsoft.com/office/drawing/2014/main" id="{7CEE7122-9624-F746-F973-28F1DB22D328}"/>
              </a:ext>
            </a:extLst>
          </p:cNvPr>
          <p:cNvSpPr>
            <a:spLocks noGrp="1"/>
          </p:cNvSpPr>
          <p:nvPr>
            <p:ph type="subTitle" idx="1"/>
          </p:nvPr>
        </p:nvSpPr>
        <p:spPr/>
        <p:txBody>
          <a:bodyPr/>
          <a:lstStyle/>
          <a:p>
            <a:r>
              <a:rPr lang="en-US" altLang="zh-CN" dirty="0" err="1"/>
              <a:t>Yuechen</a:t>
            </a:r>
            <a:r>
              <a:rPr lang="en-US" altLang="zh-CN" dirty="0"/>
              <a:t> He From Oct 26</a:t>
            </a:r>
            <a:r>
              <a:rPr lang="en-US" altLang="zh-CN" baseline="30000" dirty="0"/>
              <a:t>th</a:t>
            </a:r>
            <a:r>
              <a:rPr lang="en-US" altLang="zh-CN" dirty="0"/>
              <a:t> to Oct 28</a:t>
            </a:r>
            <a:r>
              <a:rPr lang="en-US" altLang="zh-CN" baseline="30000" dirty="0"/>
              <a:t>th</a:t>
            </a:r>
            <a:r>
              <a:rPr lang="en-US" altLang="zh-CN" dirty="0"/>
              <a:t>, 2024</a:t>
            </a:r>
            <a:endParaRPr lang="zh-CN" altLang="en-US" dirty="0"/>
          </a:p>
        </p:txBody>
      </p:sp>
    </p:spTree>
    <p:extLst>
      <p:ext uri="{BB962C8B-B14F-4D97-AF65-F5344CB8AC3E}">
        <p14:creationId xmlns:p14="http://schemas.microsoft.com/office/powerpoint/2010/main" val="280113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753A2512-3EBC-2559-06F6-341FAAEBDE89}"/>
              </a:ext>
            </a:extLst>
          </p:cNvPr>
          <p:cNvPicPr>
            <a:picLocks noChangeAspect="1"/>
          </p:cNvPicPr>
          <p:nvPr/>
        </p:nvPicPr>
        <p:blipFill>
          <a:blip r:embed="rId3"/>
          <a:stretch>
            <a:fillRect/>
          </a:stretch>
        </p:blipFill>
        <p:spPr>
          <a:xfrm>
            <a:off x="3247485" y="5436597"/>
            <a:ext cx="7439025" cy="561975"/>
          </a:xfrm>
          <a:prstGeom prst="rect">
            <a:avLst/>
          </a:prstGeom>
        </p:spPr>
      </p:pic>
      <p:sp>
        <p:nvSpPr>
          <p:cNvPr id="25" name="文本框 24">
            <a:extLst>
              <a:ext uri="{FF2B5EF4-FFF2-40B4-BE49-F238E27FC236}">
                <a16:creationId xmlns:a16="http://schemas.microsoft.com/office/drawing/2014/main" id="{1FA55691-258D-5052-6AAD-99A330250DDC}"/>
              </a:ext>
            </a:extLst>
          </p:cNvPr>
          <p:cNvSpPr txBox="1"/>
          <p:nvPr/>
        </p:nvSpPr>
        <p:spPr>
          <a:xfrm>
            <a:off x="250904" y="5532919"/>
            <a:ext cx="2961598" cy="369332"/>
          </a:xfrm>
          <a:prstGeom prst="rect">
            <a:avLst/>
          </a:prstGeom>
          <a:noFill/>
        </p:spPr>
        <p:txBody>
          <a:bodyPr wrap="square" rtlCol="0">
            <a:spAutoFit/>
          </a:bodyPr>
          <a:lstStyle/>
          <a:p>
            <a:r>
              <a:rPr lang="en-US" altLang="zh-CN" b="1" dirty="0"/>
              <a:t>C. Square Wave Spectrum</a:t>
            </a:r>
            <a:endParaRPr lang="zh-CN" altLang="en-US" b="1" dirty="0"/>
          </a:p>
        </p:txBody>
      </p:sp>
      <p:pic>
        <p:nvPicPr>
          <p:cNvPr id="1028" name="Picture 4" descr="Figure contains an axes object. The axes object with title The building of a square wave: Gibbs' effect contains 5 objects of type line.">
            <a:extLst>
              <a:ext uri="{FF2B5EF4-FFF2-40B4-BE49-F238E27FC236}">
                <a16:creationId xmlns:a16="http://schemas.microsoft.com/office/drawing/2014/main" id="{1514177C-EBCD-836C-14EE-9FFB033A1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2525" y="2948940"/>
            <a:ext cx="3242781" cy="243208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280F8F3-B958-A12F-45B4-ABC4F9BD4132}"/>
              </a:ext>
            </a:extLst>
          </p:cNvPr>
          <p:cNvSpPr txBox="1"/>
          <p:nvPr/>
        </p:nvSpPr>
        <p:spPr>
          <a:xfrm>
            <a:off x="1309238" y="1632353"/>
            <a:ext cx="7809362" cy="646331"/>
          </a:xfrm>
          <a:prstGeom prst="rect">
            <a:avLst/>
          </a:prstGeom>
          <a:noFill/>
        </p:spPr>
        <p:txBody>
          <a:bodyPr wrap="square" rtlCol="0">
            <a:spAutoFit/>
          </a:bodyPr>
          <a:lstStyle/>
          <a:p>
            <a:r>
              <a:rPr lang="en-US" altLang="zh-CN" b="1" dirty="0"/>
              <a:t>PK’s advice: Too much irrelevant information!!!!!!</a:t>
            </a:r>
          </a:p>
          <a:p>
            <a:r>
              <a:rPr lang="en-US" altLang="zh-CN" b="1" dirty="0"/>
              <a:t>One Slide-&gt;Only one topic</a:t>
            </a:r>
            <a:endParaRPr lang="zh-CN" altLang="en-US" b="1" dirty="0"/>
          </a:p>
        </p:txBody>
      </p:sp>
    </p:spTree>
    <p:extLst>
      <p:ext uri="{BB962C8B-B14F-4D97-AF65-F5344CB8AC3E}">
        <p14:creationId xmlns:p14="http://schemas.microsoft.com/office/powerpoint/2010/main" val="539261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35D23EC-BBE3-FBDF-D1B5-75067AE7ED7D}"/>
              </a:ext>
            </a:extLst>
          </p:cNvPr>
          <p:cNvPicPr>
            <a:picLocks noChangeAspect="1"/>
          </p:cNvPicPr>
          <p:nvPr/>
        </p:nvPicPr>
        <p:blipFill>
          <a:blip r:embed="rId3"/>
          <a:stretch>
            <a:fillRect/>
          </a:stretch>
        </p:blipFill>
        <p:spPr>
          <a:xfrm>
            <a:off x="439420" y="0"/>
            <a:ext cx="11313160" cy="6858000"/>
          </a:xfrm>
          <a:prstGeom prst="rect">
            <a:avLst/>
          </a:prstGeom>
        </p:spPr>
      </p:pic>
      <p:pic>
        <p:nvPicPr>
          <p:cNvPr id="9" name="图片 8">
            <a:extLst>
              <a:ext uri="{FF2B5EF4-FFF2-40B4-BE49-F238E27FC236}">
                <a16:creationId xmlns:a16="http://schemas.microsoft.com/office/drawing/2014/main" id="{44AC8EBB-4103-77F2-EDF8-AEB505E4DCC9}"/>
              </a:ext>
            </a:extLst>
          </p:cNvPr>
          <p:cNvPicPr>
            <a:picLocks noChangeAspect="1"/>
          </p:cNvPicPr>
          <p:nvPr/>
        </p:nvPicPr>
        <p:blipFill>
          <a:blip r:embed="rId4"/>
          <a:srcRect b="46049"/>
          <a:stretch/>
        </p:blipFill>
        <p:spPr>
          <a:xfrm>
            <a:off x="7194483" y="-315478"/>
            <a:ext cx="6126881" cy="1595638"/>
          </a:xfrm>
          <a:prstGeom prst="rect">
            <a:avLst/>
          </a:prstGeom>
        </p:spPr>
      </p:pic>
    </p:spTree>
    <p:extLst>
      <p:ext uri="{BB962C8B-B14F-4D97-AF65-F5344CB8AC3E}">
        <p14:creationId xmlns:p14="http://schemas.microsoft.com/office/powerpoint/2010/main" val="34439312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1F6E05-A271-D41E-5053-858FB1628FA9}"/>
              </a:ext>
            </a:extLst>
          </p:cNvPr>
          <p:cNvPicPr>
            <a:picLocks noChangeAspect="1"/>
          </p:cNvPicPr>
          <p:nvPr/>
        </p:nvPicPr>
        <p:blipFill>
          <a:blip r:embed="rId3"/>
          <a:stretch>
            <a:fillRect/>
          </a:stretch>
        </p:blipFill>
        <p:spPr>
          <a:xfrm>
            <a:off x="466450" y="0"/>
            <a:ext cx="11259100" cy="6858000"/>
          </a:xfrm>
          <a:prstGeom prst="rect">
            <a:avLst/>
          </a:prstGeom>
        </p:spPr>
      </p:pic>
      <p:pic>
        <p:nvPicPr>
          <p:cNvPr id="7" name="图片 6">
            <a:extLst>
              <a:ext uri="{FF2B5EF4-FFF2-40B4-BE49-F238E27FC236}">
                <a16:creationId xmlns:a16="http://schemas.microsoft.com/office/drawing/2014/main" id="{7EFE58C6-5254-AD4C-A8DD-1998CBADDC3E}"/>
              </a:ext>
            </a:extLst>
          </p:cNvPr>
          <p:cNvPicPr>
            <a:picLocks noChangeAspect="1"/>
          </p:cNvPicPr>
          <p:nvPr/>
        </p:nvPicPr>
        <p:blipFill>
          <a:blip r:embed="rId4"/>
          <a:stretch>
            <a:fillRect/>
          </a:stretch>
        </p:blipFill>
        <p:spPr>
          <a:xfrm>
            <a:off x="4387666" y="-437047"/>
            <a:ext cx="9172575" cy="628650"/>
          </a:xfrm>
          <a:prstGeom prst="rect">
            <a:avLst/>
          </a:prstGeom>
        </p:spPr>
      </p:pic>
    </p:spTree>
    <p:extLst>
      <p:ext uri="{BB962C8B-B14F-4D97-AF65-F5344CB8AC3E}">
        <p14:creationId xmlns:p14="http://schemas.microsoft.com/office/powerpoint/2010/main" val="25612512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26123C-C4E1-0864-1078-CF619FD34BBA}"/>
              </a:ext>
            </a:extLst>
          </p:cNvPr>
          <p:cNvPicPr>
            <a:picLocks noChangeAspect="1"/>
          </p:cNvPicPr>
          <p:nvPr/>
        </p:nvPicPr>
        <p:blipFill>
          <a:blip r:embed="rId3"/>
          <a:stretch>
            <a:fillRect/>
          </a:stretch>
        </p:blipFill>
        <p:spPr>
          <a:xfrm>
            <a:off x="444359" y="0"/>
            <a:ext cx="11303282" cy="6858000"/>
          </a:xfrm>
          <a:prstGeom prst="rect">
            <a:avLst/>
          </a:prstGeom>
        </p:spPr>
      </p:pic>
      <p:pic>
        <p:nvPicPr>
          <p:cNvPr id="6" name="图片 5">
            <a:extLst>
              <a:ext uri="{FF2B5EF4-FFF2-40B4-BE49-F238E27FC236}">
                <a16:creationId xmlns:a16="http://schemas.microsoft.com/office/drawing/2014/main" id="{B9F95970-C78C-44C3-E8CC-68F08BBA2E16}"/>
              </a:ext>
            </a:extLst>
          </p:cNvPr>
          <p:cNvPicPr>
            <a:picLocks noChangeAspect="1"/>
          </p:cNvPicPr>
          <p:nvPr/>
        </p:nvPicPr>
        <p:blipFill>
          <a:blip r:embed="rId4"/>
          <a:stretch>
            <a:fillRect/>
          </a:stretch>
        </p:blipFill>
        <p:spPr>
          <a:xfrm>
            <a:off x="4387666" y="-437047"/>
            <a:ext cx="9172575" cy="628650"/>
          </a:xfrm>
          <a:prstGeom prst="rect">
            <a:avLst/>
          </a:prstGeom>
        </p:spPr>
      </p:pic>
    </p:spTree>
    <p:extLst>
      <p:ext uri="{BB962C8B-B14F-4D97-AF65-F5344CB8AC3E}">
        <p14:creationId xmlns:p14="http://schemas.microsoft.com/office/powerpoint/2010/main" val="70705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BAFDCF-7562-36EA-2CEB-3C5D457885DB}"/>
              </a:ext>
            </a:extLst>
          </p:cNvPr>
          <p:cNvSpPr>
            <a:spLocks noGrp="1"/>
          </p:cNvSpPr>
          <p:nvPr>
            <p:ph type="title"/>
          </p:nvPr>
        </p:nvSpPr>
        <p:spPr/>
        <p:txBody>
          <a:bodyPr/>
          <a:lstStyle/>
          <a:p>
            <a:endParaRPr lang="zh-CN" altLang="en-US" dirty="0"/>
          </a:p>
        </p:txBody>
      </p:sp>
      <p:sp>
        <p:nvSpPr>
          <p:cNvPr id="3" name="内容占位符 2">
            <a:extLst>
              <a:ext uri="{FF2B5EF4-FFF2-40B4-BE49-F238E27FC236}">
                <a16:creationId xmlns:a16="http://schemas.microsoft.com/office/drawing/2014/main" id="{31692A65-7914-D5C6-7707-DFF8529B313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8A74DF2-5999-E602-B57F-359F349AE994}"/>
              </a:ext>
            </a:extLst>
          </p:cNvPr>
          <p:cNvPicPr>
            <a:picLocks noChangeAspect="1"/>
          </p:cNvPicPr>
          <p:nvPr/>
        </p:nvPicPr>
        <p:blipFill>
          <a:blip r:embed="rId3"/>
          <a:stretch>
            <a:fillRect/>
          </a:stretch>
        </p:blipFill>
        <p:spPr>
          <a:xfrm>
            <a:off x="484450" y="0"/>
            <a:ext cx="11223099" cy="6858000"/>
          </a:xfrm>
          <a:prstGeom prst="rect">
            <a:avLst/>
          </a:prstGeom>
        </p:spPr>
      </p:pic>
      <p:pic>
        <p:nvPicPr>
          <p:cNvPr id="8" name="图片 7">
            <a:extLst>
              <a:ext uri="{FF2B5EF4-FFF2-40B4-BE49-F238E27FC236}">
                <a16:creationId xmlns:a16="http://schemas.microsoft.com/office/drawing/2014/main" id="{15836700-D16A-0EC6-177A-FAD176FB0758}"/>
              </a:ext>
            </a:extLst>
          </p:cNvPr>
          <p:cNvPicPr>
            <a:picLocks noChangeAspect="1"/>
          </p:cNvPicPr>
          <p:nvPr/>
        </p:nvPicPr>
        <p:blipFill>
          <a:blip r:embed="rId4"/>
          <a:stretch>
            <a:fillRect/>
          </a:stretch>
        </p:blipFill>
        <p:spPr>
          <a:xfrm>
            <a:off x="4118158" y="-263525"/>
            <a:ext cx="9172575" cy="628650"/>
          </a:xfrm>
          <a:prstGeom prst="rect">
            <a:avLst/>
          </a:prstGeom>
        </p:spPr>
      </p:pic>
    </p:spTree>
    <p:extLst>
      <p:ext uri="{BB962C8B-B14F-4D97-AF65-F5344CB8AC3E}">
        <p14:creationId xmlns:p14="http://schemas.microsoft.com/office/powerpoint/2010/main" val="18642930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8530E99-8FB4-CC89-0F06-FF8CB2A03B02}"/>
              </a:ext>
            </a:extLst>
          </p:cNvPr>
          <p:cNvPicPr>
            <a:picLocks noChangeAspect="1"/>
          </p:cNvPicPr>
          <p:nvPr/>
        </p:nvPicPr>
        <p:blipFill>
          <a:blip r:embed="rId3"/>
          <a:stretch>
            <a:fillRect/>
          </a:stretch>
        </p:blipFill>
        <p:spPr>
          <a:xfrm>
            <a:off x="443607" y="0"/>
            <a:ext cx="11304786" cy="6858000"/>
          </a:xfrm>
          <a:prstGeom prst="rect">
            <a:avLst/>
          </a:prstGeom>
        </p:spPr>
      </p:pic>
      <p:pic>
        <p:nvPicPr>
          <p:cNvPr id="7" name="图片 6">
            <a:extLst>
              <a:ext uri="{FF2B5EF4-FFF2-40B4-BE49-F238E27FC236}">
                <a16:creationId xmlns:a16="http://schemas.microsoft.com/office/drawing/2014/main" id="{C7EE412E-F530-99E9-D58A-0DE7F071509F}"/>
              </a:ext>
            </a:extLst>
          </p:cNvPr>
          <p:cNvPicPr>
            <a:picLocks noChangeAspect="1"/>
          </p:cNvPicPr>
          <p:nvPr/>
        </p:nvPicPr>
        <p:blipFill>
          <a:blip r:embed="rId4"/>
          <a:stretch>
            <a:fillRect/>
          </a:stretch>
        </p:blipFill>
        <p:spPr>
          <a:xfrm>
            <a:off x="4829726" y="-990600"/>
            <a:ext cx="9039225" cy="1981200"/>
          </a:xfrm>
          <a:prstGeom prst="rect">
            <a:avLst/>
          </a:prstGeom>
        </p:spPr>
      </p:pic>
    </p:spTree>
    <p:extLst>
      <p:ext uri="{BB962C8B-B14F-4D97-AF65-F5344CB8AC3E}">
        <p14:creationId xmlns:p14="http://schemas.microsoft.com/office/powerpoint/2010/main" val="18943724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2CF24F4-1593-EFBA-05C9-266639A194EC}"/>
              </a:ext>
            </a:extLst>
          </p:cNvPr>
          <p:cNvPicPr>
            <a:picLocks noChangeAspect="1"/>
          </p:cNvPicPr>
          <p:nvPr/>
        </p:nvPicPr>
        <p:blipFill>
          <a:blip r:embed="rId2"/>
          <a:stretch>
            <a:fillRect/>
          </a:stretch>
        </p:blipFill>
        <p:spPr>
          <a:xfrm>
            <a:off x="1703407" y="0"/>
            <a:ext cx="8785185" cy="6858000"/>
          </a:xfrm>
          <a:prstGeom prst="rect">
            <a:avLst/>
          </a:prstGeom>
        </p:spPr>
      </p:pic>
      <p:pic>
        <p:nvPicPr>
          <p:cNvPr id="7" name="图片 6">
            <a:extLst>
              <a:ext uri="{FF2B5EF4-FFF2-40B4-BE49-F238E27FC236}">
                <a16:creationId xmlns:a16="http://schemas.microsoft.com/office/drawing/2014/main" id="{81770B47-91EE-F1A5-831B-E9FA792011B3}"/>
              </a:ext>
            </a:extLst>
          </p:cNvPr>
          <p:cNvPicPr>
            <a:picLocks noChangeAspect="1"/>
          </p:cNvPicPr>
          <p:nvPr/>
        </p:nvPicPr>
        <p:blipFill>
          <a:blip r:embed="rId3"/>
          <a:stretch>
            <a:fillRect/>
          </a:stretch>
        </p:blipFill>
        <p:spPr>
          <a:xfrm>
            <a:off x="6689558" y="-1407184"/>
            <a:ext cx="7122695" cy="3288964"/>
          </a:xfrm>
          <a:prstGeom prst="rect">
            <a:avLst/>
          </a:prstGeom>
        </p:spPr>
      </p:pic>
    </p:spTree>
    <p:extLst>
      <p:ext uri="{BB962C8B-B14F-4D97-AF65-F5344CB8AC3E}">
        <p14:creationId xmlns:p14="http://schemas.microsoft.com/office/powerpoint/2010/main" val="4144081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55B7B-6740-A247-13BD-5F5A2104AE80}"/>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96553EFF-814C-B89C-46A1-3C3857573284}"/>
              </a:ext>
            </a:extLst>
          </p:cNvPr>
          <p:cNvPicPr>
            <a:picLocks noChangeAspect="1"/>
          </p:cNvPicPr>
          <p:nvPr/>
        </p:nvPicPr>
        <p:blipFill>
          <a:blip r:embed="rId3"/>
          <a:stretch>
            <a:fillRect/>
          </a:stretch>
        </p:blipFill>
        <p:spPr>
          <a:xfrm>
            <a:off x="1695251" y="0"/>
            <a:ext cx="8801498" cy="6858000"/>
          </a:xfrm>
          <a:prstGeom prst="rect">
            <a:avLst/>
          </a:prstGeom>
        </p:spPr>
      </p:pic>
    </p:spTree>
    <p:extLst>
      <p:ext uri="{BB962C8B-B14F-4D97-AF65-F5344CB8AC3E}">
        <p14:creationId xmlns:p14="http://schemas.microsoft.com/office/powerpoint/2010/main" val="714219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EADE93A-8F23-E416-0CE7-15F367DD2AE7}"/>
              </a:ext>
            </a:extLst>
          </p:cNvPr>
          <p:cNvPicPr>
            <a:picLocks noChangeAspect="1"/>
          </p:cNvPicPr>
          <p:nvPr/>
        </p:nvPicPr>
        <p:blipFill>
          <a:blip r:embed="rId2"/>
          <a:stretch>
            <a:fillRect/>
          </a:stretch>
        </p:blipFill>
        <p:spPr>
          <a:xfrm>
            <a:off x="1610920" y="0"/>
            <a:ext cx="8970160" cy="6858000"/>
          </a:xfrm>
          <a:prstGeom prst="rect">
            <a:avLst/>
          </a:prstGeom>
        </p:spPr>
      </p:pic>
      <p:pic>
        <p:nvPicPr>
          <p:cNvPr id="5" name="图片 4">
            <a:extLst>
              <a:ext uri="{FF2B5EF4-FFF2-40B4-BE49-F238E27FC236}">
                <a16:creationId xmlns:a16="http://schemas.microsoft.com/office/drawing/2014/main" id="{8CE5487C-21F3-B3A1-2687-A161DDF77BD3}"/>
              </a:ext>
            </a:extLst>
          </p:cNvPr>
          <p:cNvPicPr>
            <a:picLocks noChangeAspect="1"/>
          </p:cNvPicPr>
          <p:nvPr/>
        </p:nvPicPr>
        <p:blipFill>
          <a:blip r:embed="rId3"/>
          <a:stretch>
            <a:fillRect/>
          </a:stretch>
        </p:blipFill>
        <p:spPr>
          <a:xfrm>
            <a:off x="5414712" y="-1087454"/>
            <a:ext cx="8590046" cy="2446077"/>
          </a:xfrm>
          <a:prstGeom prst="rect">
            <a:avLst/>
          </a:prstGeom>
        </p:spPr>
      </p:pic>
    </p:spTree>
    <p:extLst>
      <p:ext uri="{BB962C8B-B14F-4D97-AF65-F5344CB8AC3E}">
        <p14:creationId xmlns:p14="http://schemas.microsoft.com/office/powerpoint/2010/main" val="86195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18B378D-1D9D-B3A0-4540-09505469CA88}"/>
              </a:ext>
            </a:extLst>
          </p:cNvPr>
          <p:cNvPicPr>
            <a:picLocks noChangeAspect="1"/>
          </p:cNvPicPr>
          <p:nvPr/>
        </p:nvPicPr>
        <p:blipFill>
          <a:blip r:embed="rId3"/>
          <a:stretch>
            <a:fillRect/>
          </a:stretch>
        </p:blipFill>
        <p:spPr>
          <a:xfrm>
            <a:off x="1699233" y="0"/>
            <a:ext cx="8793533" cy="6858000"/>
          </a:xfrm>
          <a:prstGeom prst="rect">
            <a:avLst/>
          </a:prstGeom>
        </p:spPr>
      </p:pic>
    </p:spTree>
    <p:extLst>
      <p:ext uri="{BB962C8B-B14F-4D97-AF65-F5344CB8AC3E}">
        <p14:creationId xmlns:p14="http://schemas.microsoft.com/office/powerpoint/2010/main" val="5144462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D0D6D7A-746B-8929-FB5D-C8C368886E96}"/>
              </a:ext>
            </a:extLst>
          </p:cNvPr>
          <p:cNvPicPr>
            <a:picLocks noChangeAspect="1"/>
          </p:cNvPicPr>
          <p:nvPr/>
        </p:nvPicPr>
        <p:blipFill>
          <a:blip r:embed="rId3"/>
          <a:stretch>
            <a:fillRect/>
          </a:stretch>
        </p:blipFill>
        <p:spPr>
          <a:xfrm>
            <a:off x="1711181" y="0"/>
            <a:ext cx="8769638" cy="6858000"/>
          </a:xfrm>
          <a:prstGeom prst="rect">
            <a:avLst/>
          </a:prstGeom>
        </p:spPr>
      </p:pic>
      <p:pic>
        <p:nvPicPr>
          <p:cNvPr id="8" name="图片 7">
            <a:extLst>
              <a:ext uri="{FF2B5EF4-FFF2-40B4-BE49-F238E27FC236}">
                <a16:creationId xmlns:a16="http://schemas.microsoft.com/office/drawing/2014/main" id="{0B28FC39-AA51-8B65-E8C7-13BCA2E6B7A9}"/>
              </a:ext>
            </a:extLst>
          </p:cNvPr>
          <p:cNvPicPr>
            <a:picLocks noChangeAspect="1"/>
          </p:cNvPicPr>
          <p:nvPr/>
        </p:nvPicPr>
        <p:blipFill>
          <a:blip r:embed="rId4"/>
          <a:stretch>
            <a:fillRect/>
          </a:stretch>
        </p:blipFill>
        <p:spPr>
          <a:xfrm>
            <a:off x="897155" y="3547210"/>
            <a:ext cx="10658475" cy="1743075"/>
          </a:xfrm>
          <a:prstGeom prst="rect">
            <a:avLst/>
          </a:prstGeom>
        </p:spPr>
      </p:pic>
    </p:spTree>
    <p:extLst>
      <p:ext uri="{BB962C8B-B14F-4D97-AF65-F5344CB8AC3E}">
        <p14:creationId xmlns:p14="http://schemas.microsoft.com/office/powerpoint/2010/main" val="3225807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94B947F-4812-6D49-7F13-BC293BD9654D}"/>
              </a:ext>
            </a:extLst>
          </p:cNvPr>
          <p:cNvPicPr>
            <a:picLocks noChangeAspect="1"/>
          </p:cNvPicPr>
          <p:nvPr/>
        </p:nvPicPr>
        <p:blipFill>
          <a:blip r:embed="rId2"/>
          <a:stretch>
            <a:fillRect/>
          </a:stretch>
        </p:blipFill>
        <p:spPr>
          <a:xfrm>
            <a:off x="6096000" y="0"/>
            <a:ext cx="6096001" cy="3291603"/>
          </a:xfrm>
          <a:prstGeom prst="rect">
            <a:avLst/>
          </a:prstGeom>
        </p:spPr>
      </p:pic>
      <p:pic>
        <p:nvPicPr>
          <p:cNvPr id="7" name="图片 6">
            <a:extLst>
              <a:ext uri="{FF2B5EF4-FFF2-40B4-BE49-F238E27FC236}">
                <a16:creationId xmlns:a16="http://schemas.microsoft.com/office/drawing/2014/main" id="{0CE91C07-C7C2-0154-2F38-391BD010D4D3}"/>
              </a:ext>
            </a:extLst>
          </p:cNvPr>
          <p:cNvPicPr>
            <a:picLocks noChangeAspect="1"/>
          </p:cNvPicPr>
          <p:nvPr/>
        </p:nvPicPr>
        <p:blipFill>
          <a:blip r:embed="rId3"/>
          <a:stretch>
            <a:fillRect/>
          </a:stretch>
        </p:blipFill>
        <p:spPr>
          <a:xfrm>
            <a:off x="6096000" y="3291603"/>
            <a:ext cx="6095999" cy="3303485"/>
          </a:xfrm>
          <a:prstGeom prst="rect">
            <a:avLst/>
          </a:prstGeom>
        </p:spPr>
      </p:pic>
      <p:pic>
        <p:nvPicPr>
          <p:cNvPr id="9" name="图片 8" descr="电脑萤幕画面&#10;&#10;中度可信度描述已自动生成">
            <a:extLst>
              <a:ext uri="{FF2B5EF4-FFF2-40B4-BE49-F238E27FC236}">
                <a16:creationId xmlns:a16="http://schemas.microsoft.com/office/drawing/2014/main" id="{21DD1D11-5A66-E8C4-E0F3-27EB98834555}"/>
              </a:ext>
            </a:extLst>
          </p:cNvPr>
          <p:cNvPicPr>
            <a:picLocks noChangeAspect="1"/>
          </p:cNvPicPr>
          <p:nvPr/>
        </p:nvPicPr>
        <p:blipFill>
          <a:blip r:embed="rId4">
            <a:extLst>
              <a:ext uri="{28A0092B-C50C-407E-A947-70E740481C1C}">
                <a14:useLocalDpi xmlns:a14="http://schemas.microsoft.com/office/drawing/2010/main" val="0"/>
              </a:ext>
            </a:extLst>
          </a:blip>
          <a:srcRect t="20380" r="5971" b="21542"/>
          <a:stretch/>
        </p:blipFill>
        <p:spPr>
          <a:xfrm>
            <a:off x="1029678" y="4248128"/>
            <a:ext cx="5066320" cy="2346960"/>
          </a:xfrm>
          <a:prstGeom prst="rect">
            <a:avLst/>
          </a:prstGeom>
        </p:spPr>
      </p:pic>
      <p:pic>
        <p:nvPicPr>
          <p:cNvPr id="11" name="图片 10" descr="电脑萤幕画面&#10;&#10;中度可信度描述已自动生成">
            <a:extLst>
              <a:ext uri="{FF2B5EF4-FFF2-40B4-BE49-F238E27FC236}">
                <a16:creationId xmlns:a16="http://schemas.microsoft.com/office/drawing/2014/main" id="{D245AF32-8A55-6365-E028-47790CE7CA3B}"/>
              </a:ext>
            </a:extLst>
          </p:cNvPr>
          <p:cNvPicPr>
            <a:picLocks noChangeAspect="1"/>
          </p:cNvPicPr>
          <p:nvPr/>
        </p:nvPicPr>
        <p:blipFill>
          <a:blip r:embed="rId5">
            <a:extLst>
              <a:ext uri="{28A0092B-C50C-407E-A947-70E740481C1C}">
                <a14:useLocalDpi xmlns:a14="http://schemas.microsoft.com/office/drawing/2010/main" val="0"/>
              </a:ext>
            </a:extLst>
          </a:blip>
          <a:srcRect t="20222" r="5971" b="22444"/>
          <a:stretch/>
        </p:blipFill>
        <p:spPr>
          <a:xfrm>
            <a:off x="1029678" y="974741"/>
            <a:ext cx="5066320" cy="2316862"/>
          </a:xfrm>
          <a:prstGeom prst="rect">
            <a:avLst/>
          </a:prstGeom>
        </p:spPr>
      </p:pic>
      <p:sp>
        <p:nvSpPr>
          <p:cNvPr id="13" name="文本框 12">
            <a:extLst>
              <a:ext uri="{FF2B5EF4-FFF2-40B4-BE49-F238E27FC236}">
                <a16:creationId xmlns:a16="http://schemas.microsoft.com/office/drawing/2014/main" id="{7ECA9200-D575-D1EB-FEDC-CD19D5E4D32A}"/>
              </a:ext>
            </a:extLst>
          </p:cNvPr>
          <p:cNvSpPr txBox="1"/>
          <p:nvPr/>
        </p:nvSpPr>
        <p:spPr>
          <a:xfrm>
            <a:off x="1029677" y="292774"/>
            <a:ext cx="2300630" cy="646331"/>
          </a:xfrm>
          <a:prstGeom prst="rect">
            <a:avLst/>
          </a:prstGeom>
          <a:noFill/>
        </p:spPr>
        <p:txBody>
          <a:bodyPr wrap="none" rtlCol="0">
            <a:spAutoFit/>
          </a:bodyPr>
          <a:lstStyle/>
          <a:p>
            <a:pPr marL="342900" indent="-342900">
              <a:buAutoNum type="alphaUcPeriod"/>
            </a:pPr>
            <a:r>
              <a:rPr lang="en-US" altLang="zh-CN" b="1" dirty="0"/>
              <a:t>Low-pass Filter</a:t>
            </a:r>
          </a:p>
          <a:p>
            <a:r>
              <a:rPr lang="en-US" altLang="zh-CN" b="1" dirty="0"/>
              <a:t>(One Pole ~100kHz)</a:t>
            </a:r>
            <a:endParaRPr lang="zh-CN" altLang="en-US" b="1" dirty="0"/>
          </a:p>
        </p:txBody>
      </p:sp>
      <p:sp>
        <p:nvSpPr>
          <p:cNvPr id="14" name="文本框 13">
            <a:extLst>
              <a:ext uri="{FF2B5EF4-FFF2-40B4-BE49-F238E27FC236}">
                <a16:creationId xmlns:a16="http://schemas.microsoft.com/office/drawing/2014/main" id="{A23A6101-22B4-90E8-2520-A146273498FE}"/>
              </a:ext>
            </a:extLst>
          </p:cNvPr>
          <p:cNvSpPr txBox="1"/>
          <p:nvPr/>
        </p:nvSpPr>
        <p:spPr>
          <a:xfrm>
            <a:off x="1021697" y="3566161"/>
            <a:ext cx="3597355" cy="646331"/>
          </a:xfrm>
          <a:prstGeom prst="rect">
            <a:avLst/>
          </a:prstGeom>
          <a:noFill/>
        </p:spPr>
        <p:txBody>
          <a:bodyPr wrap="square" rtlCol="0">
            <a:spAutoFit/>
          </a:bodyPr>
          <a:lstStyle/>
          <a:p>
            <a:r>
              <a:rPr lang="en-US" altLang="zh-CN" b="1" dirty="0"/>
              <a:t>B. High-pass Filter</a:t>
            </a:r>
          </a:p>
          <a:p>
            <a:r>
              <a:rPr lang="en-US" altLang="zh-CN" b="1" dirty="0"/>
              <a:t>(Zero @ Origin &amp; Pole ~100kHz)</a:t>
            </a:r>
            <a:endParaRPr lang="zh-CN" altLang="en-US" b="1" dirty="0"/>
          </a:p>
        </p:txBody>
      </p:sp>
    </p:spTree>
    <p:extLst>
      <p:ext uri="{BB962C8B-B14F-4D97-AF65-F5344CB8AC3E}">
        <p14:creationId xmlns:p14="http://schemas.microsoft.com/office/powerpoint/2010/main" val="20341708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49B50CF-FD10-C055-E537-7984722C9AA1}"/>
              </a:ext>
            </a:extLst>
          </p:cNvPr>
          <p:cNvSpPr txBox="1"/>
          <p:nvPr/>
        </p:nvSpPr>
        <p:spPr>
          <a:xfrm>
            <a:off x="1005839" y="2752826"/>
            <a:ext cx="5245769" cy="584775"/>
          </a:xfrm>
          <a:prstGeom prst="rect">
            <a:avLst/>
          </a:prstGeom>
          <a:noFill/>
        </p:spPr>
        <p:txBody>
          <a:bodyPr wrap="square" rtlCol="0">
            <a:spAutoFit/>
          </a:bodyPr>
          <a:lstStyle/>
          <a:p>
            <a:r>
              <a:rPr lang="en-US" altLang="zh-CN" sz="3200" b="1" dirty="0"/>
              <a:t>Ccm=8.2nF</a:t>
            </a:r>
            <a:endParaRPr lang="zh-CN" altLang="en-US" sz="3200" b="1" dirty="0"/>
          </a:p>
        </p:txBody>
      </p:sp>
      <p:pic>
        <p:nvPicPr>
          <p:cNvPr id="8" name="图片 7">
            <a:extLst>
              <a:ext uri="{FF2B5EF4-FFF2-40B4-BE49-F238E27FC236}">
                <a16:creationId xmlns:a16="http://schemas.microsoft.com/office/drawing/2014/main" id="{05A5120A-1D1B-C7AF-0453-C8046B310F92}"/>
              </a:ext>
            </a:extLst>
          </p:cNvPr>
          <p:cNvPicPr>
            <a:picLocks noChangeAspect="1"/>
          </p:cNvPicPr>
          <p:nvPr/>
        </p:nvPicPr>
        <p:blipFill>
          <a:blip r:embed="rId2"/>
          <a:stretch>
            <a:fillRect/>
          </a:stretch>
        </p:blipFill>
        <p:spPr>
          <a:xfrm>
            <a:off x="3462888" y="1243012"/>
            <a:ext cx="8115300" cy="4371975"/>
          </a:xfrm>
          <a:prstGeom prst="rect">
            <a:avLst/>
          </a:prstGeom>
        </p:spPr>
      </p:pic>
    </p:spTree>
    <p:extLst>
      <p:ext uri="{BB962C8B-B14F-4D97-AF65-F5344CB8AC3E}">
        <p14:creationId xmlns:p14="http://schemas.microsoft.com/office/powerpoint/2010/main" val="13046238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55FB4-5AF5-6B02-E13A-E11CE956295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B4F134A-06B2-4802-6E57-2810B1759A54}"/>
              </a:ext>
            </a:extLst>
          </p:cNvPr>
          <p:cNvPicPr>
            <a:picLocks noChangeAspect="1"/>
          </p:cNvPicPr>
          <p:nvPr/>
        </p:nvPicPr>
        <p:blipFill>
          <a:blip r:embed="rId3"/>
          <a:stretch>
            <a:fillRect/>
          </a:stretch>
        </p:blipFill>
        <p:spPr>
          <a:xfrm>
            <a:off x="1519620" y="0"/>
            <a:ext cx="9152759" cy="6858000"/>
          </a:xfrm>
          <a:prstGeom prst="rect">
            <a:avLst/>
          </a:prstGeom>
        </p:spPr>
      </p:pic>
    </p:spTree>
    <p:extLst>
      <p:ext uri="{BB962C8B-B14F-4D97-AF65-F5344CB8AC3E}">
        <p14:creationId xmlns:p14="http://schemas.microsoft.com/office/powerpoint/2010/main" val="28590818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C8465-8F4B-453A-094E-C8A34B67D236}"/>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1990C8A3-309C-8043-1A4D-FB0B15AC7C33}"/>
              </a:ext>
            </a:extLst>
          </p:cNvPr>
          <p:cNvPicPr>
            <a:picLocks noChangeAspect="1"/>
          </p:cNvPicPr>
          <p:nvPr/>
        </p:nvPicPr>
        <p:blipFill>
          <a:blip r:embed="rId2"/>
          <a:stretch>
            <a:fillRect/>
          </a:stretch>
        </p:blipFill>
        <p:spPr>
          <a:xfrm>
            <a:off x="1723129" y="0"/>
            <a:ext cx="8745742" cy="6858000"/>
          </a:xfrm>
          <a:prstGeom prst="rect">
            <a:avLst/>
          </a:prstGeom>
        </p:spPr>
      </p:pic>
    </p:spTree>
    <p:extLst>
      <p:ext uri="{BB962C8B-B14F-4D97-AF65-F5344CB8AC3E}">
        <p14:creationId xmlns:p14="http://schemas.microsoft.com/office/powerpoint/2010/main" val="26109757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A54B7-918E-0A7B-F649-FC8C5AEC354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3ADFEC74-795A-C207-B17C-5DFC4BB8B85C}"/>
              </a:ext>
            </a:extLst>
          </p:cNvPr>
          <p:cNvPicPr>
            <a:picLocks noChangeAspect="1"/>
          </p:cNvPicPr>
          <p:nvPr/>
        </p:nvPicPr>
        <p:blipFill>
          <a:blip r:embed="rId2"/>
          <a:stretch>
            <a:fillRect/>
          </a:stretch>
        </p:blipFill>
        <p:spPr>
          <a:xfrm>
            <a:off x="1645688" y="0"/>
            <a:ext cx="8900624" cy="6858000"/>
          </a:xfrm>
          <a:prstGeom prst="rect">
            <a:avLst/>
          </a:prstGeom>
        </p:spPr>
      </p:pic>
    </p:spTree>
    <p:extLst>
      <p:ext uri="{BB962C8B-B14F-4D97-AF65-F5344CB8AC3E}">
        <p14:creationId xmlns:p14="http://schemas.microsoft.com/office/powerpoint/2010/main" val="10129838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C15CD3-2D17-1923-0AB2-85D38EF1F199}"/>
              </a:ext>
            </a:extLst>
          </p:cNvPr>
          <p:cNvPicPr>
            <a:picLocks noChangeAspect="1"/>
          </p:cNvPicPr>
          <p:nvPr/>
        </p:nvPicPr>
        <p:blipFill>
          <a:blip r:embed="rId2"/>
          <a:stretch>
            <a:fillRect/>
          </a:stretch>
        </p:blipFill>
        <p:spPr>
          <a:xfrm>
            <a:off x="1723129" y="0"/>
            <a:ext cx="8745742" cy="6858000"/>
          </a:xfrm>
          <a:prstGeom prst="rect">
            <a:avLst/>
          </a:prstGeom>
        </p:spPr>
      </p:pic>
    </p:spTree>
    <p:extLst>
      <p:ext uri="{BB962C8B-B14F-4D97-AF65-F5344CB8AC3E}">
        <p14:creationId xmlns:p14="http://schemas.microsoft.com/office/powerpoint/2010/main" val="23207387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73CFF9D-A29E-30BC-62FE-9A893F2D42F3}"/>
              </a:ext>
            </a:extLst>
          </p:cNvPr>
          <p:cNvPicPr>
            <a:picLocks noChangeAspect="1"/>
          </p:cNvPicPr>
          <p:nvPr/>
        </p:nvPicPr>
        <p:blipFill>
          <a:blip r:embed="rId2"/>
          <a:stretch>
            <a:fillRect/>
          </a:stretch>
        </p:blipFill>
        <p:spPr>
          <a:xfrm>
            <a:off x="1723129" y="0"/>
            <a:ext cx="8745742" cy="6858000"/>
          </a:xfrm>
          <a:prstGeom prst="rect">
            <a:avLst/>
          </a:prstGeom>
        </p:spPr>
      </p:pic>
      <p:pic>
        <p:nvPicPr>
          <p:cNvPr id="6" name="图片 5">
            <a:extLst>
              <a:ext uri="{FF2B5EF4-FFF2-40B4-BE49-F238E27FC236}">
                <a16:creationId xmlns:a16="http://schemas.microsoft.com/office/drawing/2014/main" id="{7D5C0ECC-13F8-78EC-6859-635DC92DF654}"/>
              </a:ext>
            </a:extLst>
          </p:cNvPr>
          <p:cNvPicPr>
            <a:picLocks noChangeAspect="1"/>
          </p:cNvPicPr>
          <p:nvPr/>
        </p:nvPicPr>
        <p:blipFill>
          <a:blip r:embed="rId3"/>
          <a:stretch>
            <a:fillRect/>
          </a:stretch>
        </p:blipFill>
        <p:spPr>
          <a:xfrm>
            <a:off x="2768817" y="-724753"/>
            <a:ext cx="10658475" cy="1743075"/>
          </a:xfrm>
          <a:prstGeom prst="rect">
            <a:avLst/>
          </a:prstGeom>
        </p:spPr>
      </p:pic>
    </p:spTree>
    <p:extLst>
      <p:ext uri="{BB962C8B-B14F-4D97-AF65-F5344CB8AC3E}">
        <p14:creationId xmlns:p14="http://schemas.microsoft.com/office/powerpoint/2010/main" val="37729125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6737E-B320-66F2-7A1E-07344B96691C}"/>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2093410B-0819-07DF-1C0F-20E56EDACE07}"/>
              </a:ext>
            </a:extLst>
          </p:cNvPr>
          <p:cNvPicPr>
            <a:picLocks noChangeAspect="1"/>
          </p:cNvPicPr>
          <p:nvPr/>
        </p:nvPicPr>
        <p:blipFill>
          <a:blip r:embed="rId2"/>
          <a:stretch>
            <a:fillRect/>
          </a:stretch>
        </p:blipFill>
        <p:spPr>
          <a:xfrm>
            <a:off x="954640" y="0"/>
            <a:ext cx="10282719" cy="6858000"/>
          </a:xfrm>
          <a:prstGeom prst="rect">
            <a:avLst/>
          </a:prstGeom>
        </p:spPr>
      </p:pic>
      <p:sp>
        <p:nvSpPr>
          <p:cNvPr id="4" name="文本框 3">
            <a:extLst>
              <a:ext uri="{FF2B5EF4-FFF2-40B4-BE49-F238E27FC236}">
                <a16:creationId xmlns:a16="http://schemas.microsoft.com/office/drawing/2014/main" id="{69C2097E-CD7C-9B23-6750-726D493C2D52}"/>
              </a:ext>
            </a:extLst>
          </p:cNvPr>
          <p:cNvSpPr txBox="1"/>
          <p:nvPr/>
        </p:nvSpPr>
        <p:spPr>
          <a:xfrm>
            <a:off x="5212079" y="827774"/>
            <a:ext cx="5245769" cy="584775"/>
          </a:xfrm>
          <a:prstGeom prst="rect">
            <a:avLst/>
          </a:prstGeom>
          <a:noFill/>
        </p:spPr>
        <p:txBody>
          <a:bodyPr wrap="square" rtlCol="0">
            <a:spAutoFit/>
          </a:bodyPr>
          <a:lstStyle/>
          <a:p>
            <a:r>
              <a:rPr lang="en-US" altLang="zh-CN" sz="3200" b="1" dirty="0"/>
              <a:t>Keep CL=1.2nF</a:t>
            </a:r>
            <a:endParaRPr lang="zh-CN" altLang="en-US" sz="3200" b="1" dirty="0"/>
          </a:p>
        </p:txBody>
      </p:sp>
    </p:spTree>
    <p:extLst>
      <p:ext uri="{BB962C8B-B14F-4D97-AF65-F5344CB8AC3E}">
        <p14:creationId xmlns:p14="http://schemas.microsoft.com/office/powerpoint/2010/main" val="41961821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8F261-5694-8F8E-4698-AF9A7D47E11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8D64EF8E-3EDE-1EB7-3F61-3F2812FEF428}"/>
              </a:ext>
            </a:extLst>
          </p:cNvPr>
          <p:cNvPicPr>
            <a:picLocks noChangeAspect="1"/>
          </p:cNvPicPr>
          <p:nvPr/>
        </p:nvPicPr>
        <p:blipFill>
          <a:blip r:embed="rId3"/>
          <a:stretch>
            <a:fillRect/>
          </a:stretch>
        </p:blipFill>
        <p:spPr>
          <a:xfrm>
            <a:off x="1682241" y="0"/>
            <a:ext cx="8827517" cy="6858000"/>
          </a:xfrm>
          <a:prstGeom prst="rect">
            <a:avLst/>
          </a:prstGeom>
        </p:spPr>
      </p:pic>
    </p:spTree>
    <p:extLst>
      <p:ext uri="{BB962C8B-B14F-4D97-AF65-F5344CB8AC3E}">
        <p14:creationId xmlns:p14="http://schemas.microsoft.com/office/powerpoint/2010/main" val="3857052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0ACB3-7C2E-8751-9A1A-6E80844E460A}"/>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38CD9D13-7A20-E78C-AE35-72F33B4D6910}"/>
              </a:ext>
            </a:extLst>
          </p:cNvPr>
          <p:cNvPicPr>
            <a:picLocks noChangeAspect="1"/>
          </p:cNvPicPr>
          <p:nvPr/>
        </p:nvPicPr>
        <p:blipFill>
          <a:blip r:embed="rId3"/>
          <a:stretch>
            <a:fillRect/>
          </a:stretch>
        </p:blipFill>
        <p:spPr>
          <a:xfrm>
            <a:off x="1711719" y="0"/>
            <a:ext cx="8768562" cy="6858000"/>
          </a:xfrm>
          <a:prstGeom prst="rect">
            <a:avLst/>
          </a:prstGeom>
        </p:spPr>
      </p:pic>
      <p:pic>
        <p:nvPicPr>
          <p:cNvPr id="4" name="图片 3">
            <a:extLst>
              <a:ext uri="{FF2B5EF4-FFF2-40B4-BE49-F238E27FC236}">
                <a16:creationId xmlns:a16="http://schemas.microsoft.com/office/drawing/2014/main" id="{840CE6E8-A9DB-DD75-816E-C585E60F95D5}"/>
              </a:ext>
            </a:extLst>
          </p:cNvPr>
          <p:cNvPicPr>
            <a:picLocks noChangeAspect="1"/>
          </p:cNvPicPr>
          <p:nvPr/>
        </p:nvPicPr>
        <p:blipFill>
          <a:blip r:embed="rId4"/>
          <a:stretch>
            <a:fillRect/>
          </a:stretch>
        </p:blipFill>
        <p:spPr>
          <a:xfrm>
            <a:off x="10135402" y="1812334"/>
            <a:ext cx="3586807" cy="2812606"/>
          </a:xfrm>
          <a:prstGeom prst="rect">
            <a:avLst/>
          </a:prstGeom>
        </p:spPr>
      </p:pic>
    </p:spTree>
    <p:extLst>
      <p:ext uri="{BB962C8B-B14F-4D97-AF65-F5344CB8AC3E}">
        <p14:creationId xmlns:p14="http://schemas.microsoft.com/office/powerpoint/2010/main" val="16587333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9F175EB-50E7-DC86-D227-08F1C4AB98EE}"/>
              </a:ext>
            </a:extLst>
          </p:cNvPr>
          <p:cNvPicPr>
            <a:picLocks noChangeAspect="1"/>
          </p:cNvPicPr>
          <p:nvPr/>
        </p:nvPicPr>
        <p:blipFill>
          <a:blip r:embed="rId2"/>
          <a:stretch>
            <a:fillRect/>
          </a:stretch>
        </p:blipFill>
        <p:spPr>
          <a:xfrm>
            <a:off x="1826367" y="0"/>
            <a:ext cx="8539266" cy="6858000"/>
          </a:xfrm>
          <a:prstGeom prst="rect">
            <a:avLst/>
          </a:prstGeom>
        </p:spPr>
      </p:pic>
    </p:spTree>
    <p:extLst>
      <p:ext uri="{BB962C8B-B14F-4D97-AF65-F5344CB8AC3E}">
        <p14:creationId xmlns:p14="http://schemas.microsoft.com/office/powerpoint/2010/main" val="2233928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84C26CCD-4AE3-7B20-6F99-25CAA7D1C31B}"/>
                  </a:ext>
                </a:extLst>
              </p:cNvPr>
              <p:cNvSpPr txBox="1"/>
              <p:nvPr/>
            </p:nvSpPr>
            <p:spPr>
              <a:xfrm>
                <a:off x="5369359" y="377925"/>
                <a:ext cx="2420856" cy="769441"/>
              </a:xfrm>
              <a:prstGeom prst="rect">
                <a:avLst/>
              </a:prstGeom>
              <a:noFill/>
            </p:spPr>
            <p:txBody>
              <a:bodyPr wrap="none" rtlCol="0">
                <a:spAutoFit/>
              </a:bodyPr>
              <a:lstStyle/>
              <a:p>
                <a:pPr marL="342900" indent="-342900">
                  <a:buAutoNum type="alphaUcPeriod"/>
                </a:pPr>
                <a:r>
                  <a:rPr lang="en-US" altLang="zh-CN" b="1" dirty="0"/>
                  <a:t>Low-pass Filter</a:t>
                </a:r>
              </a:p>
              <a:p>
                <a:r>
                  <a:rPr lang="en-US" altLang="zh-CN" b="1" dirty="0"/>
                  <a:t>(One Pole @ </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r>
                          <a:rPr lang="zh-CN" altLang="en-US" b="1" i="1" smtClean="0">
                            <a:latin typeface="Cambria Math" panose="02040503050406030204" pitchFamily="18" charset="0"/>
                          </a:rPr>
                          <m:t>𝝅</m:t>
                        </m:r>
                        <m:r>
                          <a:rPr lang="en-US" altLang="zh-CN" b="1" i="1" smtClean="0">
                            <a:latin typeface="Cambria Math" panose="02040503050406030204" pitchFamily="18" charset="0"/>
                          </a:rPr>
                          <m:t>𝑹𝑪</m:t>
                        </m:r>
                      </m:den>
                    </m:f>
                  </m:oMath>
                </a14:m>
                <a:r>
                  <a:rPr lang="en-US" altLang="zh-CN" b="1" dirty="0"/>
                  <a:t> Hz)</a:t>
                </a:r>
                <a:endParaRPr lang="zh-CN" altLang="en-US" b="1" dirty="0"/>
              </a:p>
            </p:txBody>
          </p:sp>
        </mc:Choice>
        <mc:Fallback xmlns="">
          <p:sp>
            <p:nvSpPr>
              <p:cNvPr id="4" name="文本框 3">
                <a:extLst>
                  <a:ext uri="{FF2B5EF4-FFF2-40B4-BE49-F238E27FC236}">
                    <a16:creationId xmlns:a16="http://schemas.microsoft.com/office/drawing/2014/main" id="{84C26CCD-4AE3-7B20-6F99-25CAA7D1C31B}"/>
                  </a:ext>
                </a:extLst>
              </p:cNvPr>
              <p:cNvSpPr txBox="1">
                <a:spLocks noRot="1" noChangeAspect="1" noMove="1" noResize="1" noEditPoints="1" noAdjustHandles="1" noChangeArrowheads="1" noChangeShapeType="1" noTextEdit="1"/>
              </p:cNvSpPr>
              <p:nvPr/>
            </p:nvSpPr>
            <p:spPr>
              <a:xfrm>
                <a:off x="5369359" y="377925"/>
                <a:ext cx="2420856" cy="769441"/>
              </a:xfrm>
              <a:prstGeom prst="rect">
                <a:avLst/>
              </a:prstGeom>
              <a:blipFill>
                <a:blip r:embed="rId2"/>
                <a:stretch>
                  <a:fillRect l="-2267" t="-4762" r="-1259" b="-47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62BFDD1-7A4A-0071-E026-DBAF9F00EE70}"/>
                  </a:ext>
                </a:extLst>
              </p:cNvPr>
              <p:cNvSpPr txBox="1"/>
              <p:nvPr/>
            </p:nvSpPr>
            <p:spPr>
              <a:xfrm>
                <a:off x="8418255" y="350864"/>
                <a:ext cx="2420856" cy="1046440"/>
              </a:xfrm>
              <a:prstGeom prst="rect">
                <a:avLst/>
              </a:prstGeom>
              <a:noFill/>
            </p:spPr>
            <p:txBody>
              <a:bodyPr wrap="square" rtlCol="0">
                <a:spAutoFit/>
              </a:bodyPr>
              <a:lstStyle/>
              <a:p>
                <a:r>
                  <a:rPr lang="en-US" altLang="zh-CN" b="1" dirty="0"/>
                  <a:t>B. High-pass Filter</a:t>
                </a:r>
              </a:p>
              <a:p>
                <a:r>
                  <a:rPr lang="en-US" altLang="zh-CN" b="1" dirty="0"/>
                  <a:t>(Zero @ Origin &amp; Pole @ </a:t>
                </a:r>
                <a14:m>
                  <m:oMath xmlns:m="http://schemas.openxmlformats.org/officeDocument/2006/math">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r>
                          <a:rPr lang="zh-CN" altLang="en-US" b="1" i="1" smtClean="0">
                            <a:latin typeface="Cambria Math" panose="02040503050406030204" pitchFamily="18" charset="0"/>
                          </a:rPr>
                          <m:t>𝝅</m:t>
                        </m:r>
                        <m:r>
                          <a:rPr lang="en-US" altLang="zh-CN" b="1" i="1" smtClean="0">
                            <a:latin typeface="Cambria Math" panose="02040503050406030204" pitchFamily="18" charset="0"/>
                          </a:rPr>
                          <m:t>𝑹𝑪</m:t>
                        </m:r>
                      </m:den>
                    </m:f>
                  </m:oMath>
                </a14:m>
                <a:r>
                  <a:rPr lang="en-US" altLang="zh-CN" b="1" dirty="0"/>
                  <a:t> Hz)</a:t>
                </a:r>
                <a:endParaRPr lang="zh-CN" altLang="en-US" b="1" dirty="0"/>
              </a:p>
            </p:txBody>
          </p:sp>
        </mc:Choice>
        <mc:Fallback xmlns="">
          <p:sp>
            <p:nvSpPr>
              <p:cNvPr id="5" name="文本框 4">
                <a:extLst>
                  <a:ext uri="{FF2B5EF4-FFF2-40B4-BE49-F238E27FC236}">
                    <a16:creationId xmlns:a16="http://schemas.microsoft.com/office/drawing/2014/main" id="{F62BFDD1-7A4A-0071-E026-DBAF9F00EE70}"/>
                  </a:ext>
                </a:extLst>
              </p:cNvPr>
              <p:cNvSpPr txBox="1">
                <a:spLocks noRot="1" noChangeAspect="1" noMove="1" noResize="1" noEditPoints="1" noAdjustHandles="1" noChangeArrowheads="1" noChangeShapeType="1" noTextEdit="1"/>
              </p:cNvSpPr>
              <p:nvPr/>
            </p:nvSpPr>
            <p:spPr>
              <a:xfrm>
                <a:off x="8418255" y="350864"/>
                <a:ext cx="2420856" cy="1046440"/>
              </a:xfrm>
              <a:prstGeom prst="rect">
                <a:avLst/>
              </a:prstGeom>
              <a:blipFill>
                <a:blip r:embed="rId3"/>
                <a:stretch>
                  <a:fillRect l="-2267" t="-3509" b="-3509"/>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5D1A8650-9030-A61C-7142-406709387970}"/>
              </a:ext>
            </a:extLst>
          </p:cNvPr>
          <p:cNvPicPr>
            <a:picLocks noChangeAspect="1"/>
          </p:cNvPicPr>
          <p:nvPr/>
        </p:nvPicPr>
        <p:blipFill>
          <a:blip r:embed="rId4"/>
          <a:stretch>
            <a:fillRect/>
          </a:stretch>
        </p:blipFill>
        <p:spPr>
          <a:xfrm>
            <a:off x="8010352" y="1500273"/>
            <a:ext cx="2671197" cy="515817"/>
          </a:xfrm>
          <a:prstGeom prst="rect">
            <a:avLst/>
          </a:prstGeom>
        </p:spPr>
      </p:pic>
      <p:pic>
        <p:nvPicPr>
          <p:cNvPr id="9" name="图片 8">
            <a:extLst>
              <a:ext uri="{FF2B5EF4-FFF2-40B4-BE49-F238E27FC236}">
                <a16:creationId xmlns:a16="http://schemas.microsoft.com/office/drawing/2014/main" id="{05648356-09E5-F229-0AC0-44374CBC3674}"/>
              </a:ext>
            </a:extLst>
          </p:cNvPr>
          <p:cNvPicPr>
            <a:picLocks noChangeAspect="1"/>
          </p:cNvPicPr>
          <p:nvPr/>
        </p:nvPicPr>
        <p:blipFill>
          <a:blip r:embed="rId5"/>
          <a:stretch>
            <a:fillRect/>
          </a:stretch>
        </p:blipFill>
        <p:spPr>
          <a:xfrm>
            <a:off x="8288156" y="2735801"/>
            <a:ext cx="2113450" cy="2000793"/>
          </a:xfrm>
          <a:prstGeom prst="rect">
            <a:avLst/>
          </a:prstGeom>
        </p:spPr>
      </p:pic>
      <p:pic>
        <p:nvPicPr>
          <p:cNvPr id="11" name="图片 10">
            <a:extLst>
              <a:ext uri="{FF2B5EF4-FFF2-40B4-BE49-F238E27FC236}">
                <a16:creationId xmlns:a16="http://schemas.microsoft.com/office/drawing/2014/main" id="{22DA474D-9426-534D-832D-BF776EA1C6A3}"/>
              </a:ext>
            </a:extLst>
          </p:cNvPr>
          <p:cNvPicPr>
            <a:picLocks noChangeAspect="1"/>
          </p:cNvPicPr>
          <p:nvPr/>
        </p:nvPicPr>
        <p:blipFill>
          <a:blip r:embed="rId6"/>
          <a:stretch>
            <a:fillRect/>
          </a:stretch>
        </p:blipFill>
        <p:spPr>
          <a:xfrm>
            <a:off x="8342564" y="4736594"/>
            <a:ext cx="2004635" cy="1951297"/>
          </a:xfrm>
          <a:prstGeom prst="rect">
            <a:avLst/>
          </a:prstGeom>
        </p:spPr>
      </p:pic>
      <p:pic>
        <p:nvPicPr>
          <p:cNvPr id="13" name="图片 12">
            <a:extLst>
              <a:ext uri="{FF2B5EF4-FFF2-40B4-BE49-F238E27FC236}">
                <a16:creationId xmlns:a16="http://schemas.microsoft.com/office/drawing/2014/main" id="{D842C532-8EFF-19F1-A245-4A1CE015EEEE}"/>
              </a:ext>
            </a:extLst>
          </p:cNvPr>
          <p:cNvPicPr>
            <a:picLocks noChangeAspect="1"/>
          </p:cNvPicPr>
          <p:nvPr/>
        </p:nvPicPr>
        <p:blipFill>
          <a:blip r:embed="rId7"/>
          <a:stretch>
            <a:fillRect/>
          </a:stretch>
        </p:blipFill>
        <p:spPr>
          <a:xfrm>
            <a:off x="6157150" y="1611682"/>
            <a:ext cx="1530734" cy="394484"/>
          </a:xfrm>
          <a:prstGeom prst="rect">
            <a:avLst/>
          </a:prstGeom>
        </p:spPr>
      </p:pic>
      <p:pic>
        <p:nvPicPr>
          <p:cNvPr id="15" name="图片 14">
            <a:extLst>
              <a:ext uri="{FF2B5EF4-FFF2-40B4-BE49-F238E27FC236}">
                <a16:creationId xmlns:a16="http://schemas.microsoft.com/office/drawing/2014/main" id="{12446FB1-C88B-CC07-5F29-328F8F471FE8}"/>
              </a:ext>
            </a:extLst>
          </p:cNvPr>
          <p:cNvPicPr>
            <a:picLocks noChangeAspect="1"/>
          </p:cNvPicPr>
          <p:nvPr/>
        </p:nvPicPr>
        <p:blipFill>
          <a:blip r:embed="rId8"/>
          <a:stretch>
            <a:fillRect/>
          </a:stretch>
        </p:blipFill>
        <p:spPr>
          <a:xfrm>
            <a:off x="5344633" y="1424365"/>
            <a:ext cx="1625034" cy="205945"/>
          </a:xfrm>
          <a:prstGeom prst="rect">
            <a:avLst/>
          </a:prstGeom>
        </p:spPr>
      </p:pic>
      <p:pic>
        <p:nvPicPr>
          <p:cNvPr id="17" name="图片 16">
            <a:extLst>
              <a:ext uri="{FF2B5EF4-FFF2-40B4-BE49-F238E27FC236}">
                <a16:creationId xmlns:a16="http://schemas.microsoft.com/office/drawing/2014/main" id="{B755B8C5-F0DF-3D86-78FC-2EF6F980FB88}"/>
              </a:ext>
            </a:extLst>
          </p:cNvPr>
          <p:cNvPicPr>
            <a:picLocks noChangeAspect="1"/>
          </p:cNvPicPr>
          <p:nvPr/>
        </p:nvPicPr>
        <p:blipFill>
          <a:blip r:embed="rId9"/>
          <a:stretch>
            <a:fillRect/>
          </a:stretch>
        </p:blipFill>
        <p:spPr>
          <a:xfrm>
            <a:off x="8010352" y="2069963"/>
            <a:ext cx="2997994" cy="638777"/>
          </a:xfrm>
          <a:prstGeom prst="rect">
            <a:avLst/>
          </a:prstGeom>
        </p:spPr>
      </p:pic>
      <p:pic>
        <p:nvPicPr>
          <p:cNvPr id="19" name="图片 18">
            <a:extLst>
              <a:ext uri="{FF2B5EF4-FFF2-40B4-BE49-F238E27FC236}">
                <a16:creationId xmlns:a16="http://schemas.microsoft.com/office/drawing/2014/main" id="{21C92205-E73E-0135-C973-E37EA2BFEBFB}"/>
              </a:ext>
            </a:extLst>
          </p:cNvPr>
          <p:cNvPicPr>
            <a:picLocks noChangeAspect="1"/>
          </p:cNvPicPr>
          <p:nvPr/>
        </p:nvPicPr>
        <p:blipFill>
          <a:blip r:embed="rId10"/>
          <a:stretch>
            <a:fillRect/>
          </a:stretch>
        </p:blipFill>
        <p:spPr>
          <a:xfrm>
            <a:off x="5642092" y="2757242"/>
            <a:ext cx="2032007" cy="1981665"/>
          </a:xfrm>
          <a:prstGeom prst="rect">
            <a:avLst/>
          </a:prstGeom>
        </p:spPr>
      </p:pic>
      <p:pic>
        <p:nvPicPr>
          <p:cNvPr id="21" name="图片 20">
            <a:extLst>
              <a:ext uri="{FF2B5EF4-FFF2-40B4-BE49-F238E27FC236}">
                <a16:creationId xmlns:a16="http://schemas.microsoft.com/office/drawing/2014/main" id="{53369B5B-F444-6AFD-67F1-F75CA1E8966C}"/>
              </a:ext>
            </a:extLst>
          </p:cNvPr>
          <p:cNvPicPr>
            <a:picLocks noChangeAspect="1"/>
          </p:cNvPicPr>
          <p:nvPr/>
        </p:nvPicPr>
        <p:blipFill>
          <a:blip r:embed="rId11"/>
          <a:stretch>
            <a:fillRect/>
          </a:stretch>
        </p:blipFill>
        <p:spPr>
          <a:xfrm>
            <a:off x="5631877" y="4736594"/>
            <a:ext cx="1783760" cy="1747926"/>
          </a:xfrm>
          <a:prstGeom prst="rect">
            <a:avLst/>
          </a:prstGeom>
        </p:spPr>
      </p:pic>
      <p:pic>
        <p:nvPicPr>
          <p:cNvPr id="23" name="图片 22">
            <a:extLst>
              <a:ext uri="{FF2B5EF4-FFF2-40B4-BE49-F238E27FC236}">
                <a16:creationId xmlns:a16="http://schemas.microsoft.com/office/drawing/2014/main" id="{892F7C22-4E56-112F-E15D-A38EA2A188FA}"/>
              </a:ext>
            </a:extLst>
          </p:cNvPr>
          <p:cNvPicPr>
            <a:picLocks noChangeAspect="1"/>
          </p:cNvPicPr>
          <p:nvPr/>
        </p:nvPicPr>
        <p:blipFill>
          <a:blip r:embed="rId12"/>
          <a:stretch>
            <a:fillRect/>
          </a:stretch>
        </p:blipFill>
        <p:spPr>
          <a:xfrm>
            <a:off x="5343278" y="2151239"/>
            <a:ext cx="2344608" cy="549568"/>
          </a:xfrm>
          <a:prstGeom prst="rect">
            <a:avLst/>
          </a:prstGeom>
        </p:spPr>
      </p:pic>
      <p:cxnSp>
        <p:nvCxnSpPr>
          <p:cNvPr id="25" name="直接连接符 24">
            <a:extLst>
              <a:ext uri="{FF2B5EF4-FFF2-40B4-BE49-F238E27FC236}">
                <a16:creationId xmlns:a16="http://schemas.microsoft.com/office/drawing/2014/main" id="{07590BF7-7E83-F130-74C9-5553FB69C386}"/>
              </a:ext>
            </a:extLst>
          </p:cNvPr>
          <p:cNvCxnSpPr>
            <a:cxnSpLocks/>
          </p:cNvCxnSpPr>
          <p:nvPr/>
        </p:nvCxnSpPr>
        <p:spPr>
          <a:xfrm>
            <a:off x="5050631" y="271463"/>
            <a:ext cx="5965032" cy="0"/>
          </a:xfrm>
          <a:prstGeom prst="line">
            <a:avLst/>
          </a:prstGeom>
        </p:spPr>
        <p:style>
          <a:lnRef idx="3">
            <a:schemeClr val="dk1"/>
          </a:lnRef>
          <a:fillRef idx="0">
            <a:schemeClr val="dk1"/>
          </a:fillRef>
          <a:effectRef idx="2">
            <a:schemeClr val="dk1"/>
          </a:effectRef>
          <a:fontRef idx="minor">
            <a:schemeClr val="tx1"/>
          </a:fontRef>
        </p:style>
      </p:cxnSp>
      <p:cxnSp>
        <p:nvCxnSpPr>
          <p:cNvPr id="29" name="直接连接符 28">
            <a:extLst>
              <a:ext uri="{FF2B5EF4-FFF2-40B4-BE49-F238E27FC236}">
                <a16:creationId xmlns:a16="http://schemas.microsoft.com/office/drawing/2014/main" id="{FBB1182A-3369-91CA-6943-B6DCF4725E8C}"/>
              </a:ext>
            </a:extLst>
          </p:cNvPr>
          <p:cNvCxnSpPr>
            <a:cxnSpLocks/>
          </p:cNvCxnSpPr>
          <p:nvPr/>
        </p:nvCxnSpPr>
        <p:spPr>
          <a:xfrm>
            <a:off x="5050631" y="1424365"/>
            <a:ext cx="5965032" cy="0"/>
          </a:xfrm>
          <a:prstGeom prst="line">
            <a:avLst/>
          </a:prstGeom>
        </p:spPr>
        <p:style>
          <a:lnRef idx="3">
            <a:schemeClr val="dk1"/>
          </a:lnRef>
          <a:fillRef idx="0">
            <a:schemeClr val="dk1"/>
          </a:fillRef>
          <a:effectRef idx="2">
            <a:schemeClr val="dk1"/>
          </a:effectRef>
          <a:fontRef idx="minor">
            <a:schemeClr val="tx1"/>
          </a:fontRef>
        </p:style>
      </p:cxnSp>
      <p:cxnSp>
        <p:nvCxnSpPr>
          <p:cNvPr id="30" name="直接连接符 29">
            <a:extLst>
              <a:ext uri="{FF2B5EF4-FFF2-40B4-BE49-F238E27FC236}">
                <a16:creationId xmlns:a16="http://schemas.microsoft.com/office/drawing/2014/main" id="{C8660A34-DCCA-A719-DB32-4356872983A2}"/>
              </a:ext>
            </a:extLst>
          </p:cNvPr>
          <p:cNvCxnSpPr>
            <a:cxnSpLocks/>
          </p:cNvCxnSpPr>
          <p:nvPr/>
        </p:nvCxnSpPr>
        <p:spPr>
          <a:xfrm>
            <a:off x="5050631" y="6742013"/>
            <a:ext cx="5965032" cy="0"/>
          </a:xfrm>
          <a:prstGeom prst="line">
            <a:avLst/>
          </a:prstGeom>
        </p:spPr>
        <p:style>
          <a:lnRef idx="3">
            <a:schemeClr val="dk1"/>
          </a:lnRef>
          <a:fillRef idx="0">
            <a:schemeClr val="dk1"/>
          </a:fillRef>
          <a:effectRef idx="2">
            <a:schemeClr val="dk1"/>
          </a:effectRef>
          <a:fontRef idx="minor">
            <a:schemeClr val="tx1"/>
          </a:fontRef>
        </p:style>
      </p:cxnSp>
      <p:cxnSp>
        <p:nvCxnSpPr>
          <p:cNvPr id="31" name="直接连接符 30">
            <a:extLst>
              <a:ext uri="{FF2B5EF4-FFF2-40B4-BE49-F238E27FC236}">
                <a16:creationId xmlns:a16="http://schemas.microsoft.com/office/drawing/2014/main" id="{9A25341E-EB2E-F565-6E21-EC5B4BC7B15D}"/>
              </a:ext>
            </a:extLst>
          </p:cNvPr>
          <p:cNvCxnSpPr>
            <a:cxnSpLocks/>
          </p:cNvCxnSpPr>
          <p:nvPr/>
        </p:nvCxnSpPr>
        <p:spPr>
          <a:xfrm>
            <a:off x="5050631" y="271463"/>
            <a:ext cx="0" cy="6470550"/>
          </a:xfrm>
          <a:prstGeom prst="line">
            <a:avLst/>
          </a:prstGeom>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C04BEBDA-139F-6BFD-9097-6B16D400367D}"/>
              </a:ext>
            </a:extLst>
          </p:cNvPr>
          <p:cNvCxnSpPr>
            <a:cxnSpLocks/>
          </p:cNvCxnSpPr>
          <p:nvPr/>
        </p:nvCxnSpPr>
        <p:spPr>
          <a:xfrm>
            <a:off x="11015663" y="271463"/>
            <a:ext cx="0" cy="6470550"/>
          </a:xfrm>
          <a:prstGeom prst="line">
            <a:avLst/>
          </a:prstGeom>
        </p:spPr>
        <p:style>
          <a:lnRef idx="3">
            <a:schemeClr val="dk1"/>
          </a:lnRef>
          <a:fillRef idx="0">
            <a:schemeClr val="dk1"/>
          </a:fillRef>
          <a:effectRef idx="2">
            <a:schemeClr val="dk1"/>
          </a:effectRef>
          <a:fontRef idx="minor">
            <a:schemeClr val="tx1"/>
          </a:fontRef>
        </p:style>
      </p:cxnSp>
      <p:cxnSp>
        <p:nvCxnSpPr>
          <p:cNvPr id="34" name="直接连接符 33">
            <a:extLst>
              <a:ext uri="{FF2B5EF4-FFF2-40B4-BE49-F238E27FC236}">
                <a16:creationId xmlns:a16="http://schemas.microsoft.com/office/drawing/2014/main" id="{5CB4D61D-917D-609E-CA94-94069139B2E3}"/>
              </a:ext>
            </a:extLst>
          </p:cNvPr>
          <p:cNvCxnSpPr>
            <a:cxnSpLocks/>
          </p:cNvCxnSpPr>
          <p:nvPr/>
        </p:nvCxnSpPr>
        <p:spPr>
          <a:xfrm>
            <a:off x="5050631" y="2735801"/>
            <a:ext cx="5965032" cy="0"/>
          </a:xfrm>
          <a:prstGeom prst="line">
            <a:avLst/>
          </a:prstGeom>
        </p:spPr>
        <p:style>
          <a:lnRef idx="3">
            <a:schemeClr val="dk1"/>
          </a:lnRef>
          <a:fillRef idx="0">
            <a:schemeClr val="dk1"/>
          </a:fillRef>
          <a:effectRef idx="2">
            <a:schemeClr val="dk1"/>
          </a:effectRef>
          <a:fontRef idx="minor">
            <a:schemeClr val="tx1"/>
          </a:fontRef>
        </p:style>
      </p:cxnSp>
      <p:cxnSp>
        <p:nvCxnSpPr>
          <p:cNvPr id="35" name="直接连接符 34">
            <a:extLst>
              <a:ext uri="{FF2B5EF4-FFF2-40B4-BE49-F238E27FC236}">
                <a16:creationId xmlns:a16="http://schemas.microsoft.com/office/drawing/2014/main" id="{B4F7B7EC-22DA-C76B-B32E-08362091BDD1}"/>
              </a:ext>
            </a:extLst>
          </p:cNvPr>
          <p:cNvCxnSpPr>
            <a:cxnSpLocks/>
          </p:cNvCxnSpPr>
          <p:nvPr/>
        </p:nvCxnSpPr>
        <p:spPr>
          <a:xfrm>
            <a:off x="7976481" y="271463"/>
            <a:ext cx="0" cy="647055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087062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6D00C-E723-4E25-5815-BF53E8DAA0B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9448B8C-C5C4-8FC3-402E-C0DF3EA9B82B}"/>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F52E8EA9-F229-CB05-5DEF-95467E4CFF27}"/>
              </a:ext>
            </a:extLst>
          </p:cNvPr>
          <p:cNvPicPr>
            <a:picLocks noChangeAspect="1"/>
          </p:cNvPicPr>
          <p:nvPr/>
        </p:nvPicPr>
        <p:blipFill>
          <a:blip r:embed="rId3"/>
          <a:stretch>
            <a:fillRect/>
          </a:stretch>
        </p:blipFill>
        <p:spPr>
          <a:xfrm>
            <a:off x="1711719" y="0"/>
            <a:ext cx="8768562" cy="6858000"/>
          </a:xfrm>
          <a:prstGeom prst="rect">
            <a:avLst/>
          </a:prstGeom>
        </p:spPr>
      </p:pic>
      <p:pic>
        <p:nvPicPr>
          <p:cNvPr id="6" name="图片 5">
            <a:extLst>
              <a:ext uri="{FF2B5EF4-FFF2-40B4-BE49-F238E27FC236}">
                <a16:creationId xmlns:a16="http://schemas.microsoft.com/office/drawing/2014/main" id="{D575327D-F09E-BBAC-A987-72A1AF8CBC7F}"/>
              </a:ext>
            </a:extLst>
          </p:cNvPr>
          <p:cNvPicPr>
            <a:picLocks noChangeAspect="1"/>
          </p:cNvPicPr>
          <p:nvPr/>
        </p:nvPicPr>
        <p:blipFill>
          <a:blip r:embed="rId4"/>
          <a:stretch>
            <a:fillRect/>
          </a:stretch>
        </p:blipFill>
        <p:spPr>
          <a:xfrm>
            <a:off x="8079425" y="1405288"/>
            <a:ext cx="5161522" cy="4047423"/>
          </a:xfrm>
          <a:prstGeom prst="rect">
            <a:avLst/>
          </a:prstGeom>
        </p:spPr>
      </p:pic>
    </p:spTree>
    <p:extLst>
      <p:ext uri="{BB962C8B-B14F-4D97-AF65-F5344CB8AC3E}">
        <p14:creationId xmlns:p14="http://schemas.microsoft.com/office/powerpoint/2010/main" val="29429470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63F69-77A3-6C16-4082-3FC1582F8CD7}"/>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762AE992-881C-5349-C3AE-7ECD9174BA19}"/>
              </a:ext>
            </a:extLst>
          </p:cNvPr>
          <p:cNvPicPr>
            <a:picLocks noChangeAspect="1"/>
          </p:cNvPicPr>
          <p:nvPr/>
        </p:nvPicPr>
        <p:blipFill>
          <a:blip r:embed="rId3"/>
          <a:stretch>
            <a:fillRect/>
          </a:stretch>
        </p:blipFill>
        <p:spPr>
          <a:xfrm>
            <a:off x="1711719" y="0"/>
            <a:ext cx="8768562" cy="6858000"/>
          </a:xfrm>
          <a:prstGeom prst="rect">
            <a:avLst/>
          </a:prstGeom>
        </p:spPr>
      </p:pic>
      <p:pic>
        <p:nvPicPr>
          <p:cNvPr id="4" name="图片 3">
            <a:extLst>
              <a:ext uri="{FF2B5EF4-FFF2-40B4-BE49-F238E27FC236}">
                <a16:creationId xmlns:a16="http://schemas.microsoft.com/office/drawing/2014/main" id="{42759C83-EE41-E4AA-A5CB-D8F909ACED29}"/>
              </a:ext>
            </a:extLst>
          </p:cNvPr>
          <p:cNvPicPr>
            <a:picLocks noChangeAspect="1"/>
          </p:cNvPicPr>
          <p:nvPr/>
        </p:nvPicPr>
        <p:blipFill>
          <a:blip r:embed="rId4"/>
          <a:stretch>
            <a:fillRect/>
          </a:stretch>
        </p:blipFill>
        <p:spPr>
          <a:xfrm>
            <a:off x="9012203" y="2281187"/>
            <a:ext cx="4719632" cy="3700914"/>
          </a:xfrm>
          <a:prstGeom prst="rect">
            <a:avLst/>
          </a:prstGeom>
        </p:spPr>
      </p:pic>
    </p:spTree>
    <p:extLst>
      <p:ext uri="{BB962C8B-B14F-4D97-AF65-F5344CB8AC3E}">
        <p14:creationId xmlns:p14="http://schemas.microsoft.com/office/powerpoint/2010/main" val="35824001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D1FBF-51D6-597B-BE00-4706DB63D8B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9C48EFD-B6E3-CECB-66AA-15A5E69D22BD}"/>
              </a:ext>
            </a:extLst>
          </p:cNvPr>
          <p:cNvSpPr>
            <a:spLocks noGrp="1"/>
          </p:cNvSpPr>
          <p:nvPr>
            <p:ph type="ctrTitle"/>
          </p:nvPr>
        </p:nvSpPr>
        <p:spPr/>
        <p:txBody>
          <a:bodyPr/>
          <a:lstStyle/>
          <a:p>
            <a:r>
              <a:rPr lang="en-US" altLang="zh-CN" dirty="0"/>
              <a:t>One Stage OTA and CS</a:t>
            </a:r>
            <a:endParaRPr lang="zh-CN" altLang="en-US" dirty="0"/>
          </a:p>
        </p:txBody>
      </p:sp>
      <p:sp>
        <p:nvSpPr>
          <p:cNvPr id="3" name="副标题 2">
            <a:extLst>
              <a:ext uri="{FF2B5EF4-FFF2-40B4-BE49-F238E27FC236}">
                <a16:creationId xmlns:a16="http://schemas.microsoft.com/office/drawing/2014/main" id="{E483985E-0A5E-F800-8835-6A733DA3AAEB}"/>
              </a:ext>
            </a:extLst>
          </p:cNvPr>
          <p:cNvSpPr>
            <a:spLocks noGrp="1"/>
          </p:cNvSpPr>
          <p:nvPr>
            <p:ph type="subTitle" idx="1"/>
          </p:nvPr>
        </p:nvSpPr>
        <p:spPr/>
        <p:txBody>
          <a:bodyPr/>
          <a:lstStyle/>
          <a:p>
            <a:r>
              <a:rPr lang="en-US" altLang="zh-CN" dirty="0" err="1"/>
              <a:t>Yuechen</a:t>
            </a:r>
            <a:r>
              <a:rPr lang="en-US" altLang="zh-CN" dirty="0"/>
              <a:t> He From Oct 26</a:t>
            </a:r>
            <a:r>
              <a:rPr lang="en-US" altLang="zh-CN" baseline="30000" dirty="0"/>
              <a:t>th</a:t>
            </a:r>
            <a:r>
              <a:rPr lang="en-US" altLang="zh-CN" dirty="0"/>
              <a:t> to Oct 28</a:t>
            </a:r>
            <a:r>
              <a:rPr lang="en-US" altLang="zh-CN" baseline="30000" dirty="0"/>
              <a:t>th</a:t>
            </a:r>
            <a:r>
              <a:rPr lang="en-US" altLang="zh-CN" dirty="0"/>
              <a:t>, 2024</a:t>
            </a:r>
            <a:endParaRPr lang="zh-CN" altLang="en-US" dirty="0"/>
          </a:p>
        </p:txBody>
      </p:sp>
    </p:spTree>
    <p:extLst>
      <p:ext uri="{BB962C8B-B14F-4D97-AF65-F5344CB8AC3E}">
        <p14:creationId xmlns:p14="http://schemas.microsoft.com/office/powerpoint/2010/main" val="14057397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E9846E8-FB9E-50BD-DE55-522BE823EC51}"/>
              </a:ext>
            </a:extLst>
          </p:cNvPr>
          <p:cNvPicPr>
            <a:picLocks noChangeAspect="1"/>
          </p:cNvPicPr>
          <p:nvPr/>
        </p:nvPicPr>
        <p:blipFill>
          <a:blip r:embed="rId2"/>
          <a:stretch>
            <a:fillRect/>
          </a:stretch>
        </p:blipFill>
        <p:spPr>
          <a:xfrm>
            <a:off x="1011504" y="0"/>
            <a:ext cx="10454910" cy="2920775"/>
          </a:xfrm>
          <a:prstGeom prst="rect">
            <a:avLst/>
          </a:prstGeom>
        </p:spPr>
      </p:pic>
      <p:sp>
        <p:nvSpPr>
          <p:cNvPr id="6" name="文本框 5">
            <a:extLst>
              <a:ext uri="{FF2B5EF4-FFF2-40B4-BE49-F238E27FC236}">
                <a16:creationId xmlns:a16="http://schemas.microsoft.com/office/drawing/2014/main" id="{903C7D8B-04C4-8DE0-2F0D-DAB5DF99AE5D}"/>
              </a:ext>
            </a:extLst>
          </p:cNvPr>
          <p:cNvSpPr txBox="1"/>
          <p:nvPr/>
        </p:nvSpPr>
        <p:spPr>
          <a:xfrm>
            <a:off x="1755432" y="2920775"/>
            <a:ext cx="9600705" cy="646331"/>
          </a:xfrm>
          <a:prstGeom prst="rect">
            <a:avLst/>
          </a:prstGeom>
          <a:noFill/>
        </p:spPr>
        <p:txBody>
          <a:bodyPr wrap="none" rtlCol="0">
            <a:spAutoFit/>
          </a:bodyPr>
          <a:lstStyle/>
          <a:p>
            <a:r>
              <a:rPr lang="en-US" altLang="zh-CN" dirty="0"/>
              <a:t>Only DC or f&lt;1/10Hz can see the unity gain. </a:t>
            </a:r>
            <a:r>
              <a:rPr lang="en-US" altLang="zh-CN" b="1" dirty="0"/>
              <a:t>100Hz is too fas</a:t>
            </a:r>
            <a:r>
              <a:rPr lang="en-US" altLang="zh-CN" dirty="0"/>
              <a:t>t, there is a large gain. (See Below)</a:t>
            </a:r>
          </a:p>
          <a:p>
            <a:r>
              <a:rPr lang="en-US" altLang="zh-CN" dirty="0"/>
              <a:t>OUT: 1.088V-INN:0.998V, INP:0.998V, leakage, gain of 1.09=(R’+R2)/R’, R’=1.11M Ohm </a:t>
            </a:r>
            <a:endParaRPr lang="zh-CN" altLang="en-US" dirty="0"/>
          </a:p>
        </p:txBody>
      </p:sp>
      <p:pic>
        <p:nvPicPr>
          <p:cNvPr id="8" name="图片 7" descr="图表&#10;&#10;描述已自动生成">
            <a:extLst>
              <a:ext uri="{FF2B5EF4-FFF2-40B4-BE49-F238E27FC236}">
                <a16:creationId xmlns:a16="http://schemas.microsoft.com/office/drawing/2014/main" id="{EE1C935C-DF98-EF9F-363C-D112CCC81233}"/>
              </a:ext>
            </a:extLst>
          </p:cNvPr>
          <p:cNvPicPr>
            <a:picLocks noChangeAspect="1"/>
          </p:cNvPicPr>
          <p:nvPr/>
        </p:nvPicPr>
        <p:blipFill>
          <a:blip r:embed="rId3">
            <a:extLst>
              <a:ext uri="{28A0092B-C50C-407E-A947-70E740481C1C}">
                <a14:useLocalDpi xmlns:a14="http://schemas.microsoft.com/office/drawing/2010/main" val="0"/>
              </a:ext>
            </a:extLst>
          </a:blip>
          <a:srcRect l="1922" r="11442"/>
          <a:stretch/>
        </p:blipFill>
        <p:spPr>
          <a:xfrm>
            <a:off x="2550319" y="3567106"/>
            <a:ext cx="6335880" cy="3059683"/>
          </a:xfrm>
          <a:prstGeom prst="rect">
            <a:avLst/>
          </a:prstGeom>
        </p:spPr>
      </p:pic>
    </p:spTree>
    <p:extLst>
      <p:ext uri="{BB962C8B-B14F-4D97-AF65-F5344CB8AC3E}">
        <p14:creationId xmlns:p14="http://schemas.microsoft.com/office/powerpoint/2010/main" val="39553934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38151-DCAD-B038-57F8-724F39D12F40}"/>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D73DE0B-5852-3C2B-41C7-87F00BFE306F}"/>
              </a:ext>
            </a:extLst>
          </p:cNvPr>
          <p:cNvPicPr>
            <a:picLocks noChangeAspect="1"/>
          </p:cNvPicPr>
          <p:nvPr/>
        </p:nvPicPr>
        <p:blipFill>
          <a:blip r:embed="rId3"/>
          <a:stretch>
            <a:fillRect/>
          </a:stretch>
        </p:blipFill>
        <p:spPr>
          <a:xfrm>
            <a:off x="918745" y="0"/>
            <a:ext cx="10354509" cy="6858000"/>
          </a:xfrm>
          <a:prstGeom prst="rect">
            <a:avLst/>
          </a:prstGeom>
        </p:spPr>
      </p:pic>
    </p:spTree>
    <p:extLst>
      <p:ext uri="{BB962C8B-B14F-4D97-AF65-F5344CB8AC3E}">
        <p14:creationId xmlns:p14="http://schemas.microsoft.com/office/powerpoint/2010/main" val="2979915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3FB35-AC85-8FCA-2B4E-D7022B638BA2}"/>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19BAE66-E363-12B2-5CF0-C22DA7284BD4}"/>
              </a:ext>
            </a:extLst>
          </p:cNvPr>
          <p:cNvPicPr>
            <a:picLocks noChangeAspect="1"/>
          </p:cNvPicPr>
          <p:nvPr/>
        </p:nvPicPr>
        <p:blipFill>
          <a:blip r:embed="rId3"/>
          <a:stretch>
            <a:fillRect/>
          </a:stretch>
        </p:blipFill>
        <p:spPr>
          <a:xfrm>
            <a:off x="449580" y="0"/>
            <a:ext cx="11292840" cy="6858000"/>
          </a:xfrm>
          <a:prstGeom prst="rect">
            <a:avLst/>
          </a:prstGeom>
        </p:spPr>
      </p:pic>
    </p:spTree>
    <p:extLst>
      <p:ext uri="{BB962C8B-B14F-4D97-AF65-F5344CB8AC3E}">
        <p14:creationId xmlns:p14="http://schemas.microsoft.com/office/powerpoint/2010/main" val="3421223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373F0-CE08-88A4-CBA2-5C63DA39682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B41ED377-D6B4-6B1D-4413-7816B7FA37F7}"/>
              </a:ext>
            </a:extLst>
          </p:cNvPr>
          <p:cNvPicPr>
            <a:picLocks noChangeAspect="1"/>
          </p:cNvPicPr>
          <p:nvPr/>
        </p:nvPicPr>
        <p:blipFill>
          <a:blip r:embed="rId3"/>
          <a:stretch>
            <a:fillRect/>
          </a:stretch>
        </p:blipFill>
        <p:spPr>
          <a:xfrm>
            <a:off x="451962" y="0"/>
            <a:ext cx="11288075" cy="6858000"/>
          </a:xfrm>
          <a:prstGeom prst="rect">
            <a:avLst/>
          </a:prstGeom>
        </p:spPr>
      </p:pic>
    </p:spTree>
    <p:extLst>
      <p:ext uri="{BB962C8B-B14F-4D97-AF65-F5344CB8AC3E}">
        <p14:creationId xmlns:p14="http://schemas.microsoft.com/office/powerpoint/2010/main" val="12721833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7018D-D7C4-3CD9-2C02-4B19B7B91EB3}"/>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E6FFD08-2D64-388E-EE48-92847D092D58}"/>
              </a:ext>
            </a:extLst>
          </p:cNvPr>
          <p:cNvPicPr>
            <a:picLocks noChangeAspect="1"/>
          </p:cNvPicPr>
          <p:nvPr/>
        </p:nvPicPr>
        <p:blipFill>
          <a:blip r:embed="rId3"/>
          <a:stretch>
            <a:fillRect/>
          </a:stretch>
        </p:blipFill>
        <p:spPr>
          <a:xfrm>
            <a:off x="725103" y="0"/>
            <a:ext cx="10741794" cy="6858000"/>
          </a:xfrm>
          <a:prstGeom prst="rect">
            <a:avLst/>
          </a:prstGeom>
        </p:spPr>
      </p:pic>
    </p:spTree>
    <p:extLst>
      <p:ext uri="{BB962C8B-B14F-4D97-AF65-F5344CB8AC3E}">
        <p14:creationId xmlns:p14="http://schemas.microsoft.com/office/powerpoint/2010/main" val="37447229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12E80-0AEC-C5CF-2B7A-A3F50E0240AE}"/>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AD62423B-90EA-1FF5-A033-D23FC4D05E4F}"/>
              </a:ext>
            </a:extLst>
          </p:cNvPr>
          <p:cNvPicPr>
            <a:picLocks noChangeAspect="1"/>
          </p:cNvPicPr>
          <p:nvPr/>
        </p:nvPicPr>
        <p:blipFill>
          <a:blip r:embed="rId3"/>
          <a:stretch>
            <a:fillRect/>
          </a:stretch>
        </p:blipFill>
        <p:spPr>
          <a:xfrm>
            <a:off x="378425" y="0"/>
            <a:ext cx="11435149" cy="6858000"/>
          </a:xfrm>
          <a:prstGeom prst="rect">
            <a:avLst/>
          </a:prstGeom>
        </p:spPr>
      </p:pic>
    </p:spTree>
    <p:extLst>
      <p:ext uri="{BB962C8B-B14F-4D97-AF65-F5344CB8AC3E}">
        <p14:creationId xmlns:p14="http://schemas.microsoft.com/office/powerpoint/2010/main" val="7405107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20E9139-0EEE-FB13-5195-05C1E3E82B6F}"/>
              </a:ext>
            </a:extLst>
          </p:cNvPr>
          <p:cNvPicPr>
            <a:picLocks noChangeAspect="1"/>
          </p:cNvPicPr>
          <p:nvPr/>
        </p:nvPicPr>
        <p:blipFill>
          <a:blip r:embed="rId3"/>
          <a:stretch>
            <a:fillRect/>
          </a:stretch>
        </p:blipFill>
        <p:spPr>
          <a:xfrm>
            <a:off x="196500" y="0"/>
            <a:ext cx="11799000" cy="6858000"/>
          </a:xfrm>
          <a:prstGeom prst="rect">
            <a:avLst/>
          </a:prstGeom>
        </p:spPr>
      </p:pic>
    </p:spTree>
    <p:extLst>
      <p:ext uri="{BB962C8B-B14F-4D97-AF65-F5344CB8AC3E}">
        <p14:creationId xmlns:p14="http://schemas.microsoft.com/office/powerpoint/2010/main" val="25271948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38791</TotalTime>
  <Words>2025</Words>
  <Application>Microsoft Office PowerPoint</Application>
  <PresentationFormat>宽屏</PresentationFormat>
  <Paragraphs>427</Paragraphs>
  <Slides>106</Slides>
  <Notes>64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106</vt:i4>
      </vt:variant>
    </vt:vector>
  </HeadingPairs>
  <TitlesOfParts>
    <vt:vector size="114" baseType="lpstr">
      <vt:lpstr>Helvetica Neue</vt:lpstr>
      <vt:lpstr>等线</vt:lpstr>
      <vt:lpstr>等线 Light</vt:lpstr>
      <vt:lpstr>Arial</vt:lpstr>
      <vt:lpstr>Cambria Math</vt:lpstr>
      <vt:lpstr>Consolas</vt:lpstr>
      <vt:lpstr>Roboto</vt:lpstr>
      <vt:lpstr>Office 主题​​</vt:lpstr>
      <vt:lpstr>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Current Mirror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Diff-Pair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Diff-Pair AC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One Stage OTA and CS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Gavin He</dc:creator>
  <cp:lastModifiedBy>yh3657</cp:lastModifiedBy>
  <cp:revision>296</cp:revision>
  <dcterms:created xsi:type="dcterms:W3CDTF">2024-07-03T21:37:11Z</dcterms:created>
  <dcterms:modified xsi:type="dcterms:W3CDTF">2024-11-14T01:05:06Z</dcterms:modified>
</cp:coreProperties>
</file>